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4"/>
  </p:sldMasterIdLst>
  <p:notesMasterIdLst>
    <p:notesMasterId r:id="rId28"/>
  </p:notesMasterIdLst>
  <p:handoutMasterIdLst>
    <p:handoutMasterId r:id="rId29"/>
  </p:handoutMasterIdLst>
  <p:sldIdLst>
    <p:sldId id="320" r:id="rId5"/>
    <p:sldId id="321" r:id="rId6"/>
    <p:sldId id="312" r:id="rId7"/>
    <p:sldId id="313" r:id="rId8"/>
    <p:sldId id="315" r:id="rId9"/>
    <p:sldId id="316" r:id="rId10"/>
    <p:sldId id="317" r:id="rId11"/>
    <p:sldId id="318" r:id="rId12"/>
    <p:sldId id="264" r:id="rId13"/>
    <p:sldId id="279" r:id="rId14"/>
    <p:sldId id="282" r:id="rId15"/>
    <p:sldId id="289" r:id="rId16"/>
    <p:sldId id="288" r:id="rId17"/>
    <p:sldId id="291" r:id="rId18"/>
    <p:sldId id="293" r:id="rId19"/>
    <p:sldId id="310" r:id="rId20"/>
    <p:sldId id="294" r:id="rId21"/>
    <p:sldId id="295" r:id="rId22"/>
    <p:sldId id="296" r:id="rId23"/>
    <p:sldId id="319" r:id="rId24"/>
    <p:sldId id="274" r:id="rId25"/>
    <p:sldId id="307" r:id="rId26"/>
    <p:sldId id="281" r:id="rId27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CCFF99"/>
    <a:srgbClr val="FFFF99"/>
    <a:srgbClr val="FFFFCC"/>
    <a:srgbClr val="000099"/>
    <a:srgbClr val="FF99FF"/>
    <a:srgbClr val="00FF00"/>
    <a:srgbClr val="CC00FF"/>
    <a:srgbClr val="FF66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280" autoAdjust="0"/>
  </p:normalViewPr>
  <p:slideViewPr>
    <p:cSldViewPr showGuides="1">
      <p:cViewPr varScale="1">
        <p:scale>
          <a:sx n="62" d="100"/>
          <a:sy n="62" d="100"/>
        </p:scale>
        <p:origin x="96" y="36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119837-5B71-4D44-BB01-DB0B084933C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11C18A-FD96-4E63-821A-54D70D8DC65F}">
      <dgm:prSet phldrT="[Text]"/>
      <dgm:spPr/>
      <dgm:t>
        <a:bodyPr/>
        <a:lstStyle/>
        <a:p>
          <a:r>
            <a:rPr lang="en-US" dirty="0" smtClean="0"/>
            <a:t>ADJECTIVES</a:t>
          </a:r>
          <a:endParaRPr lang="en-US" dirty="0"/>
        </a:p>
      </dgm:t>
    </dgm:pt>
    <dgm:pt modelId="{83BE74EF-FAB4-45A2-BBED-7CD5259AB210}" type="parTrans" cxnId="{FFD8B471-C98F-4DB5-8DE3-2AB7E896ADD5}">
      <dgm:prSet/>
      <dgm:spPr/>
      <dgm:t>
        <a:bodyPr/>
        <a:lstStyle/>
        <a:p>
          <a:endParaRPr lang="en-US"/>
        </a:p>
      </dgm:t>
    </dgm:pt>
    <dgm:pt modelId="{B4F34DE2-2DAE-4F88-8C78-BD8892EBF4FF}" type="sibTrans" cxnId="{FFD8B471-C98F-4DB5-8DE3-2AB7E896ADD5}">
      <dgm:prSet/>
      <dgm:spPr/>
      <dgm:t>
        <a:bodyPr/>
        <a:lstStyle/>
        <a:p>
          <a:endParaRPr lang="en-US"/>
        </a:p>
      </dgm:t>
    </dgm:pt>
    <dgm:pt modelId="{33EAD35F-38F2-4CB7-9A6D-B04FFD8A51FD}">
      <dgm:prSet phldrT="[Text]"/>
      <dgm:spPr/>
      <dgm:t>
        <a:bodyPr/>
        <a:lstStyle/>
        <a:p>
          <a:endParaRPr lang="en-US" dirty="0"/>
        </a:p>
      </dgm:t>
    </dgm:pt>
    <dgm:pt modelId="{81FE7DB1-4BFC-4407-80A9-E5514E94C61D}" type="parTrans" cxnId="{FAC3D40F-8E66-452D-9CA4-C2871F2D10EF}">
      <dgm:prSet/>
      <dgm:spPr/>
      <dgm:t>
        <a:bodyPr/>
        <a:lstStyle/>
        <a:p>
          <a:endParaRPr lang="en-US"/>
        </a:p>
      </dgm:t>
    </dgm:pt>
    <dgm:pt modelId="{4B66B839-1910-459B-92B2-14846EBA7A70}" type="sibTrans" cxnId="{FAC3D40F-8E66-452D-9CA4-C2871F2D10EF}">
      <dgm:prSet/>
      <dgm:spPr/>
      <dgm:t>
        <a:bodyPr/>
        <a:lstStyle/>
        <a:p>
          <a:endParaRPr lang="en-US"/>
        </a:p>
      </dgm:t>
    </dgm:pt>
    <dgm:pt modelId="{3C67E77D-62FA-499D-B5E6-E79A091C5267}">
      <dgm:prSet phldrT="[Text]"/>
      <dgm:spPr/>
      <dgm:t>
        <a:bodyPr/>
        <a:lstStyle/>
        <a:p>
          <a:r>
            <a:rPr lang="en-US" dirty="0" smtClean="0"/>
            <a:t>ADVERBS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Vertical bullet list showing 3 groups arranged one below the other and bullet points are present under each group."/>
        </a:ext>
      </dgm:extLst>
    </dgm:pt>
    <dgm:pt modelId="{5337D229-E330-4525-B0FA-14EC5A80604A}" type="parTrans" cxnId="{32AA6160-4426-4C4D-93AE-E2F474E37AD9}">
      <dgm:prSet/>
      <dgm:spPr/>
      <dgm:t>
        <a:bodyPr/>
        <a:lstStyle/>
        <a:p>
          <a:endParaRPr lang="en-US"/>
        </a:p>
      </dgm:t>
    </dgm:pt>
    <dgm:pt modelId="{C056AC5D-B04E-4376-A1CB-3EAB7BE5AF5B}" type="sibTrans" cxnId="{32AA6160-4426-4C4D-93AE-E2F474E37AD9}">
      <dgm:prSet/>
      <dgm:spPr/>
      <dgm:t>
        <a:bodyPr/>
        <a:lstStyle/>
        <a:p>
          <a:endParaRPr lang="en-US"/>
        </a:p>
      </dgm:t>
    </dgm:pt>
    <dgm:pt modelId="{D6510970-8F9C-4B45-A0F3-6ACB9AA76D40}">
      <dgm:prSet phldrT="[Text]"/>
      <dgm:spPr/>
      <dgm:t>
        <a:bodyPr/>
        <a:lstStyle/>
        <a:p>
          <a:endParaRPr lang="en-US" dirty="0"/>
        </a:p>
      </dgm:t>
    </dgm:pt>
    <dgm:pt modelId="{7A9FC291-2B6A-4475-8B09-917F9F09E3AB}" type="parTrans" cxnId="{C6E7222A-5F84-456A-9806-D51868FAF8A9}">
      <dgm:prSet/>
      <dgm:spPr/>
      <dgm:t>
        <a:bodyPr/>
        <a:lstStyle/>
        <a:p>
          <a:endParaRPr lang="en-US"/>
        </a:p>
      </dgm:t>
    </dgm:pt>
    <dgm:pt modelId="{4B87F32C-3630-48F2-9114-4262C0BEEA9E}" type="sibTrans" cxnId="{C6E7222A-5F84-456A-9806-D51868FAF8A9}">
      <dgm:prSet/>
      <dgm:spPr/>
      <dgm:t>
        <a:bodyPr/>
        <a:lstStyle/>
        <a:p>
          <a:endParaRPr lang="en-US"/>
        </a:p>
      </dgm:t>
    </dgm:pt>
    <dgm:pt modelId="{ED5DCCC5-BCA8-4491-AA37-BAF153ECA184}" type="pres">
      <dgm:prSet presAssocID="{90119837-5B71-4D44-BB01-DB0B084933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D786C4-EC7C-4A9F-9FAB-CD0907F6E75B}" type="pres">
      <dgm:prSet presAssocID="{C111C18A-FD96-4E63-821A-54D70D8DC65F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D36228-1B33-4EAC-A56B-FB26C3BCDE4F}" type="pres">
      <dgm:prSet presAssocID="{C111C18A-FD96-4E63-821A-54D70D8DC65F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203336-F3DE-4B3A-BCF4-0F68C23AC2BB}" type="pres">
      <dgm:prSet presAssocID="{3C67E77D-62FA-499D-B5E6-E79A091C526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956A5-ADC8-4959-B856-589B9D9B9635}" type="pres">
      <dgm:prSet presAssocID="{3C67E77D-62FA-499D-B5E6-E79A091C5267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5A44F5-7713-43BE-A80C-9D7C49E6D5AD}" type="presOf" srcId="{D6510970-8F9C-4B45-A0F3-6ACB9AA76D40}" destId="{782956A5-ADC8-4959-B856-589B9D9B9635}" srcOrd="0" destOrd="0" presId="urn:microsoft.com/office/officeart/2005/8/layout/vList2"/>
    <dgm:cxn modelId="{AB46973B-7B1F-4640-A705-3577878551EC}" type="presOf" srcId="{C111C18A-FD96-4E63-821A-54D70D8DC65F}" destId="{C2D786C4-EC7C-4A9F-9FAB-CD0907F6E75B}" srcOrd="0" destOrd="0" presId="urn:microsoft.com/office/officeart/2005/8/layout/vList2"/>
    <dgm:cxn modelId="{C6E7222A-5F84-456A-9806-D51868FAF8A9}" srcId="{3C67E77D-62FA-499D-B5E6-E79A091C5267}" destId="{D6510970-8F9C-4B45-A0F3-6ACB9AA76D40}" srcOrd="0" destOrd="0" parTransId="{7A9FC291-2B6A-4475-8B09-917F9F09E3AB}" sibTransId="{4B87F32C-3630-48F2-9114-4262C0BEEA9E}"/>
    <dgm:cxn modelId="{96956FBE-70C8-4F89-BD0B-33093C0F439D}" type="presOf" srcId="{3C67E77D-62FA-499D-B5E6-E79A091C5267}" destId="{81203336-F3DE-4B3A-BCF4-0F68C23AC2BB}" srcOrd="0" destOrd="0" presId="urn:microsoft.com/office/officeart/2005/8/layout/vList2"/>
    <dgm:cxn modelId="{B3C14CFD-C3DA-45A0-8ADD-DAB43A4DA34F}" type="presOf" srcId="{33EAD35F-38F2-4CB7-9A6D-B04FFD8A51FD}" destId="{20D36228-1B33-4EAC-A56B-FB26C3BCDE4F}" srcOrd="0" destOrd="0" presId="urn:microsoft.com/office/officeart/2005/8/layout/vList2"/>
    <dgm:cxn modelId="{FAC3D40F-8E66-452D-9CA4-C2871F2D10EF}" srcId="{C111C18A-FD96-4E63-821A-54D70D8DC65F}" destId="{33EAD35F-38F2-4CB7-9A6D-B04FFD8A51FD}" srcOrd="0" destOrd="0" parTransId="{81FE7DB1-4BFC-4407-80A9-E5514E94C61D}" sibTransId="{4B66B839-1910-459B-92B2-14846EBA7A70}"/>
    <dgm:cxn modelId="{32AA6160-4426-4C4D-93AE-E2F474E37AD9}" srcId="{90119837-5B71-4D44-BB01-DB0B084933C8}" destId="{3C67E77D-62FA-499D-B5E6-E79A091C5267}" srcOrd="1" destOrd="0" parTransId="{5337D229-E330-4525-B0FA-14EC5A80604A}" sibTransId="{C056AC5D-B04E-4376-A1CB-3EAB7BE5AF5B}"/>
    <dgm:cxn modelId="{5BDE416F-F97E-4F73-BE1A-C12EA4F60682}" type="presOf" srcId="{90119837-5B71-4D44-BB01-DB0B084933C8}" destId="{ED5DCCC5-BCA8-4491-AA37-BAF153ECA184}" srcOrd="0" destOrd="0" presId="urn:microsoft.com/office/officeart/2005/8/layout/vList2"/>
    <dgm:cxn modelId="{FFD8B471-C98F-4DB5-8DE3-2AB7E896ADD5}" srcId="{90119837-5B71-4D44-BB01-DB0B084933C8}" destId="{C111C18A-FD96-4E63-821A-54D70D8DC65F}" srcOrd="0" destOrd="0" parTransId="{83BE74EF-FAB4-45A2-BBED-7CD5259AB210}" sibTransId="{B4F34DE2-2DAE-4F88-8C78-BD8892EBF4FF}"/>
    <dgm:cxn modelId="{56CAD8AB-AA5D-452F-9FD8-62143A942E72}" type="presParOf" srcId="{ED5DCCC5-BCA8-4491-AA37-BAF153ECA184}" destId="{C2D786C4-EC7C-4A9F-9FAB-CD0907F6E75B}" srcOrd="0" destOrd="0" presId="urn:microsoft.com/office/officeart/2005/8/layout/vList2"/>
    <dgm:cxn modelId="{3515B1C5-EE7E-483A-AB62-44CD078FD3EC}" type="presParOf" srcId="{ED5DCCC5-BCA8-4491-AA37-BAF153ECA184}" destId="{20D36228-1B33-4EAC-A56B-FB26C3BCDE4F}" srcOrd="1" destOrd="0" presId="urn:microsoft.com/office/officeart/2005/8/layout/vList2"/>
    <dgm:cxn modelId="{4F4F04E9-8CC4-46EA-94F2-D97F126F4DA5}" type="presParOf" srcId="{ED5DCCC5-BCA8-4491-AA37-BAF153ECA184}" destId="{81203336-F3DE-4B3A-BCF4-0F68C23AC2BB}" srcOrd="2" destOrd="0" presId="urn:microsoft.com/office/officeart/2005/8/layout/vList2"/>
    <dgm:cxn modelId="{9E10C16C-1E52-4EC3-8CA1-A7C07C605948}" type="presParOf" srcId="{ED5DCCC5-BCA8-4491-AA37-BAF153ECA184}" destId="{782956A5-ADC8-4959-B856-589B9D9B963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786C4-EC7C-4A9F-9FAB-CD0907F6E75B}">
      <dsp:nvSpPr>
        <dsp:cNvPr id="0" name=""/>
        <dsp:cNvSpPr/>
      </dsp:nvSpPr>
      <dsp:spPr>
        <a:xfrm>
          <a:off x="0" y="22638"/>
          <a:ext cx="4181475" cy="1123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ADJECTIVES</a:t>
          </a:r>
          <a:endParaRPr lang="en-US" sz="4800" kern="1200" dirty="0"/>
        </a:p>
      </dsp:txBody>
      <dsp:txXfrm>
        <a:off x="54830" y="77468"/>
        <a:ext cx="4071815" cy="1013539"/>
      </dsp:txXfrm>
    </dsp:sp>
    <dsp:sp modelId="{20D36228-1B33-4EAC-A56B-FB26C3BCDE4F}">
      <dsp:nvSpPr>
        <dsp:cNvPr id="0" name=""/>
        <dsp:cNvSpPr/>
      </dsp:nvSpPr>
      <dsp:spPr>
        <a:xfrm>
          <a:off x="0" y="1145838"/>
          <a:ext cx="4181475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62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700" kern="1200" dirty="0"/>
        </a:p>
      </dsp:txBody>
      <dsp:txXfrm>
        <a:off x="0" y="1145838"/>
        <a:ext cx="4181475" cy="794880"/>
      </dsp:txXfrm>
    </dsp:sp>
    <dsp:sp modelId="{81203336-F3DE-4B3A-BCF4-0F68C23AC2BB}">
      <dsp:nvSpPr>
        <dsp:cNvPr id="0" name=""/>
        <dsp:cNvSpPr/>
      </dsp:nvSpPr>
      <dsp:spPr>
        <a:xfrm>
          <a:off x="0" y="1940718"/>
          <a:ext cx="4181475" cy="1123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smtClean="0"/>
            <a:t>ADVERBS</a:t>
          </a:r>
          <a:endParaRPr lang="en-US" sz="4800" kern="1200" dirty="0"/>
        </a:p>
      </dsp:txBody>
      <dsp:txXfrm>
        <a:off x="54830" y="1995548"/>
        <a:ext cx="4071815" cy="1013539"/>
      </dsp:txXfrm>
    </dsp:sp>
    <dsp:sp modelId="{782956A5-ADC8-4959-B856-589B9D9B9635}">
      <dsp:nvSpPr>
        <dsp:cNvPr id="0" name=""/>
        <dsp:cNvSpPr/>
      </dsp:nvSpPr>
      <dsp:spPr>
        <a:xfrm>
          <a:off x="0" y="3063918"/>
          <a:ext cx="4181475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762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3700" kern="1200" dirty="0"/>
        </a:p>
      </dsp:txBody>
      <dsp:txXfrm>
        <a:off x="0" y="3063918"/>
        <a:ext cx="4181475" cy="7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3/22/2018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3/22/2018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88825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6675" y="2404534"/>
            <a:ext cx="7764913" cy="1646302"/>
          </a:xfrm>
        </p:spPr>
        <p:txBody>
          <a:bodyPr anchor="b">
            <a:noAutofit/>
          </a:bodyPr>
          <a:lstStyle>
            <a:lvl1pPr algn="r">
              <a:defRPr sz="5398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6675" y="4050834"/>
            <a:ext cx="7764913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26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9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023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2700868"/>
            <a:ext cx="8594429" cy="1826581"/>
          </a:xfrm>
        </p:spPr>
        <p:txBody>
          <a:bodyPr anchor="b"/>
          <a:lstStyle>
            <a:lvl1pPr algn="l">
              <a:defRPr sz="39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860400"/>
          </a:xfrm>
        </p:spPr>
        <p:txBody>
          <a:bodyPr anchor="t"/>
          <a:lstStyle>
            <a:lvl1pPr marL="0" indent="0" algn="l">
              <a:buNone/>
              <a:defRPr sz="19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279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158" y="2160589"/>
            <a:ext cx="418294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8645" y="2160590"/>
            <a:ext cx="418294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33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570" y="2160983"/>
            <a:ext cx="4184533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570" y="2737246"/>
            <a:ext cx="418453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7058" y="2160983"/>
            <a:ext cx="4184528" cy="576262"/>
          </a:xfrm>
        </p:spPr>
        <p:txBody>
          <a:bodyPr anchor="b">
            <a:noAutofit/>
          </a:bodyPr>
          <a:lstStyle>
            <a:lvl1pPr marL="0" indent="0">
              <a:buNone/>
              <a:defRPr sz="2399" b="0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7059" y="2737246"/>
            <a:ext cx="418452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31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609600"/>
            <a:ext cx="8594429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35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88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1498604"/>
            <a:ext cx="3853524" cy="1278466"/>
          </a:xfrm>
        </p:spPr>
        <p:txBody>
          <a:bodyPr anchor="b">
            <a:normAutofit/>
          </a:bodyPr>
          <a:lstStyle>
            <a:lvl1pPr>
              <a:defRPr sz="1999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9222" y="514925"/>
            <a:ext cx="4512366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158" y="2777069"/>
            <a:ext cx="3853524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6926" indent="0">
              <a:buNone/>
              <a:defRPr sz="1400"/>
            </a:lvl2pPr>
            <a:lvl3pPr marL="913852" indent="0">
              <a:buNone/>
              <a:defRPr sz="1200"/>
            </a:lvl3pPr>
            <a:lvl4pPr marL="1370778" indent="0">
              <a:buNone/>
              <a:defRPr sz="1000"/>
            </a:lvl4pPr>
            <a:lvl5pPr marL="1827703" indent="0">
              <a:buNone/>
              <a:defRPr sz="1000"/>
            </a:lvl5pPr>
            <a:lvl6pPr marL="2284628" indent="0">
              <a:buNone/>
              <a:defRPr sz="1000"/>
            </a:lvl6pPr>
            <a:lvl7pPr marL="2741554" indent="0">
              <a:buNone/>
              <a:defRPr sz="1000"/>
            </a:lvl7pPr>
            <a:lvl8pPr marL="3198480" indent="0">
              <a:buNone/>
              <a:defRPr sz="1000"/>
            </a:lvl8pPr>
            <a:lvl9pPr marL="365540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075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8" y="4800600"/>
            <a:ext cx="8594428" cy="56673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158" y="609600"/>
            <a:ext cx="8594429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158" y="5367338"/>
            <a:ext cx="8594428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969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609600"/>
            <a:ext cx="8594429" cy="3403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470400"/>
            <a:ext cx="859442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051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092" y="609600"/>
            <a:ext cx="809202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5783" y="3632200"/>
            <a:ext cx="7222643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470400"/>
            <a:ext cx="859442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729" y="790378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0695" y="288655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2399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0592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159" y="1931988"/>
            <a:ext cx="8594429" cy="2595460"/>
          </a:xfrm>
        </p:spPr>
        <p:txBody>
          <a:bodyPr anchor="b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674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092" y="609600"/>
            <a:ext cx="809202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156" y="4013200"/>
            <a:ext cx="8594430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729" y="790378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0695" y="2886556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8121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621" y="609600"/>
            <a:ext cx="8585966" cy="3022600"/>
          </a:xfrm>
        </p:spPr>
        <p:txBody>
          <a:bodyPr anchor="ctr">
            <a:normAutofit/>
          </a:bodyPr>
          <a:lstStyle>
            <a:lvl1pPr algn="l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156" y="4013200"/>
            <a:ext cx="8594430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9">
                <a:solidFill>
                  <a:schemeClr val="accent1"/>
                </a:solidFill>
              </a:defRPr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9" y="4527448"/>
            <a:ext cx="8594429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293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6427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5599" y="609600"/>
            <a:ext cx="130440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159" y="609600"/>
            <a:ext cx="7058311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2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88825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158" y="609600"/>
            <a:ext cx="859442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158" y="2160590"/>
            <a:ext cx="859442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3257" y="6041363"/>
            <a:ext cx="9117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3/22/2018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158" y="6041363"/>
            <a:ext cx="62959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8426" y="6041363"/>
            <a:ext cx="68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442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  <p:sldLayoutId id="2147483708" r:id="rId16"/>
  </p:sldLayoutIdLst>
  <p:txStyles>
    <p:titleStyle>
      <a:lvl1pPr algn="l" defTabSz="457063" rtl="0" eaLnBrk="1" latinLnBrk="0" hangingPunct="1">
        <a:spcBef>
          <a:spcPct val="0"/>
        </a:spcBef>
        <a:buNone/>
        <a:defRPr sz="3599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797" indent="-342797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657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9720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6783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3812" y="2348880"/>
            <a:ext cx="11161240" cy="1096899"/>
          </a:xfrm>
        </p:spPr>
        <p:txBody>
          <a:bodyPr>
            <a:noAutofit/>
          </a:bodyPr>
          <a:lstStyle/>
          <a:p>
            <a:pPr algn="l"/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TRƯỜNG: 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	  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 THỊ THU HIỀN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88" y="-195"/>
            <a:ext cx="5040560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75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158" y="2160590"/>
            <a:ext cx="995375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9</a:t>
            </a:r>
          </a:p>
          <a:p>
            <a:pPr marL="0" indent="0">
              <a:buNone/>
            </a:pP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BÀI: MODIFICATION AND WORD ORDER</a:t>
            </a:r>
            <a:endParaRPr lang="vi-VN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061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REVIEW</a:t>
            </a:r>
            <a:r>
              <a:rPr lang="en-US" dirty="0" smtClean="0"/>
              <a:t> : </a:t>
            </a:r>
            <a:br>
              <a:rPr lang="en-US" dirty="0" smtClean="0"/>
            </a:br>
            <a:r>
              <a:rPr lang="en-US" dirty="0" smtClean="0"/>
              <a:t>RELATIVE CLAUSES</a:t>
            </a:r>
            <a:endParaRPr lang="vi-V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864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04" y="76200"/>
            <a:ext cx="10652859" cy="1397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Choose the correct relative pronoun:</a:t>
            </a:r>
            <a:endParaRPr lang="vi-VN" sz="4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5432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what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which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when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whose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1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:I don't know the phone number ..... is used in case of emergencies. </a:t>
            </a:r>
          </a:p>
          <a:p>
            <a:pPr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2143164674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what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that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whose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in which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2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: What have you done with the pen ................ I left on the table? 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3156592984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6" grpId="0" animBg="1"/>
      <p:bldP spid="16" grpId="1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which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who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that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whom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3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:My mother, ..... worked as a nurse, is retired now. 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709104561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Hexagon 13"/>
          <p:cNvSpPr/>
          <p:nvPr/>
        </p:nvSpPr>
        <p:spPr>
          <a:xfrm>
            <a:off x="62468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B. which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2468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whom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1903412" y="55626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C. whose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1903412" y="4191000"/>
            <a:ext cx="3962400" cy="104775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A. whom to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exagon 5"/>
          <p:cNvSpPr/>
          <p:nvPr/>
        </p:nvSpPr>
        <p:spPr>
          <a:xfrm>
            <a:off x="2132012" y="1143000"/>
            <a:ext cx="7848600" cy="2057400"/>
          </a:xfrm>
          <a:prstGeom prst="hexagon">
            <a:avLst/>
          </a:prstGeom>
          <a:gradFill flip="none" rotWithShape="1">
            <a:gsLst>
              <a:gs pos="31000">
                <a:srgbClr val="000000"/>
              </a:gs>
              <a:gs pos="100000">
                <a:srgbClr val="0A128C"/>
              </a:gs>
              <a:gs pos="88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1"/>
            <a:tileRect/>
          </a:gradFill>
          <a:ln>
            <a:solidFill>
              <a:srgbClr val="90EC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Question </a:t>
            </a:r>
            <a:r>
              <a:rPr lang="en-US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4:This </a:t>
            </a:r>
            <a:r>
              <a:rPr lang="en-US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is the person ……I sold my car</a:t>
            </a:r>
          </a:p>
          <a:p>
            <a:pPr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914400"/>
            <a:endParaRPr lang="en-US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00:30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00:29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00:28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00:27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00:25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00:21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00:20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00:19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00:18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00:17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00:13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00:12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00:11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00:10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00:09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00:08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00:07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00:06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00:05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00:03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00:02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00:01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256212" y="3352800"/>
            <a:ext cx="1295400" cy="533400"/>
          </a:xfrm>
          <a:prstGeom prst="roundRect">
            <a:avLst/>
          </a:prstGeom>
          <a:solidFill>
            <a:schemeClr val="tx1"/>
          </a:solidFill>
          <a:ln>
            <a:solidFill>
              <a:srgbClr val="90ECF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en-US" sz="3200">
                <a:solidFill>
                  <a:prstClr val="white"/>
                </a:solidFill>
                <a:latin typeface="Calibri"/>
              </a:rPr>
              <a:t>00:00</a:t>
            </a:r>
          </a:p>
        </p:txBody>
      </p:sp>
    </p:spTree>
    <p:extLst>
      <p:ext uri="{BB962C8B-B14F-4D97-AF65-F5344CB8AC3E}">
        <p14:creationId xmlns:p14="http://schemas.microsoft.com/office/powerpoint/2010/main" val="3665757585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0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8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31000"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uzzer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animClr clrSpc="rgb" dir="cw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AFAA0"/>
                                      </p:to>
                                    </p:animClr>
                                    <p:set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ad-Tromb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7" grpId="0" animBg="1"/>
      <p:bldP spid="17" grpId="1" animBg="1"/>
      <p:bldP spid="16" grpId="0" animBg="1"/>
      <p:bldP spid="16" grpId="1" animBg="1"/>
      <p:bldP spid="9" grpId="0" animBg="1"/>
      <p:bldP spid="10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MODIFICATION AND WORD ORDER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MODIFICATION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 descr="Vertical bullet list showing 3 groups arranged one below the other and bullet points are present under each group.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714710189"/>
              </p:ext>
            </p:extLst>
          </p:nvPr>
        </p:nvGraphicFramePr>
        <p:xfrm>
          <a:off x="677863" y="2160588"/>
          <a:ext cx="4181475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6" name="Line 16"/>
          <p:cNvSpPr>
            <a:spLocks noChangeShapeType="1"/>
          </p:cNvSpPr>
          <p:nvPr/>
        </p:nvSpPr>
        <p:spPr bwMode="gray">
          <a:xfrm>
            <a:off x="3840162" y="2950060"/>
            <a:ext cx="4800600" cy="0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gray">
          <a:xfrm rot="3419336">
            <a:off x="3687791" y="2346856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gray">
          <a:xfrm>
            <a:off x="4743898" y="2413097"/>
            <a:ext cx="269336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cat</a:t>
            </a:r>
            <a:endParaRPr lang="en-US" alt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9" name="Text Box 19"/>
          <p:cNvSpPr txBox="1">
            <a:spLocks noChangeArrowheads="1"/>
          </p:cNvSpPr>
          <p:nvPr/>
        </p:nvSpPr>
        <p:spPr bwMode="gray">
          <a:xfrm>
            <a:off x="3748608" y="2390638"/>
            <a:ext cx="3577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vi-VN" b="1" dirty="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5143" name="Line 23"/>
          <p:cNvSpPr>
            <a:spLocks noChangeShapeType="1"/>
          </p:cNvSpPr>
          <p:nvPr/>
        </p:nvSpPr>
        <p:spPr bwMode="gray">
          <a:xfrm>
            <a:off x="3886200" y="4014789"/>
            <a:ext cx="5193966" cy="28528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144" name="Rectangle 24"/>
          <p:cNvSpPr>
            <a:spLocks noChangeArrowheads="1"/>
          </p:cNvSpPr>
          <p:nvPr/>
        </p:nvSpPr>
        <p:spPr bwMode="gray">
          <a:xfrm rot="3419336">
            <a:off x="3600450" y="3440113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gray">
          <a:xfrm>
            <a:off x="3654124" y="3482976"/>
            <a:ext cx="3577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vi-VN" b="1" dirty="0" smtClean="0">
                <a:solidFill>
                  <a:srgbClr val="FFFFFF"/>
                </a:solidFill>
              </a:rPr>
              <a:t>2</a:t>
            </a:r>
            <a:endParaRPr lang="en-US" altLang="vi-VN" b="1" dirty="0">
              <a:solidFill>
                <a:srgbClr val="FFFFFF"/>
              </a:solidFill>
            </a:endParaRP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gray">
          <a:xfrm>
            <a:off x="4457337" y="3481652"/>
            <a:ext cx="462282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Joe built a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snowman</a:t>
            </a:r>
            <a:endParaRPr lang="en-US" alt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21804" y="418034"/>
            <a:ext cx="10497783" cy="960439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solidFill>
                  <a:srgbClr val="FF0000"/>
                </a:solidFill>
              </a:rPr>
              <a:t>1. Adjective as modifier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860" y="3996551"/>
            <a:ext cx="1685880" cy="16858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02324" y="2409565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  <a:endParaRPr lang="vi-VN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304677" y="3487024"/>
            <a:ext cx="9281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tall</a:t>
            </a:r>
            <a:endParaRPr lang="vi-VN" sz="3200" dirty="0"/>
          </a:p>
        </p:txBody>
      </p:sp>
      <p:sp>
        <p:nvSpPr>
          <p:cNvPr id="12" name="Curved Down Arrow 11"/>
          <p:cNvSpPr/>
          <p:nvPr/>
        </p:nvSpPr>
        <p:spPr>
          <a:xfrm>
            <a:off x="5987809" y="1749989"/>
            <a:ext cx="1008112" cy="50405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22" name="Curved Down Arrow 21"/>
          <p:cNvSpPr/>
          <p:nvPr/>
        </p:nvSpPr>
        <p:spPr>
          <a:xfrm flipV="1">
            <a:off x="6768750" y="4196872"/>
            <a:ext cx="1008112" cy="42632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2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" grpId="0" animBg="1"/>
      <p:bldP spid="5137" grpId="0" animBg="1"/>
      <p:bldP spid="5138" grpId="0"/>
      <p:bldP spid="5139" grpId="0"/>
      <p:bldP spid="5143" grpId="0" animBg="1"/>
      <p:bldP spid="5144" grpId="0" animBg="1"/>
      <p:bldP spid="5145" grpId="0"/>
      <p:bldP spid="5151" grpId="0"/>
      <p:bldP spid="5" grpId="0"/>
      <p:bldP spid="5" grpId="1"/>
      <p:bldP spid="5" grpId="2"/>
      <p:bldP spid="6" grpId="0"/>
      <p:bldP spid="6" grpId="1"/>
      <p:bldP spid="12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309" y="76200"/>
            <a:ext cx="10157354" cy="1011137"/>
          </a:xfrm>
        </p:spPr>
        <p:txBody>
          <a:bodyPr/>
          <a:lstStyle/>
          <a:p>
            <a:r>
              <a:rPr lang="en-US" altLang="vi-VN" dirty="0" smtClean="0">
                <a:solidFill>
                  <a:srgbClr val="FF0000"/>
                </a:solidFill>
              </a:rPr>
              <a:t>2. Adverb as modifier</a:t>
            </a:r>
            <a:endParaRPr lang="en-US" altLang="vi-VN" dirty="0">
              <a:solidFill>
                <a:srgbClr val="FF0000"/>
              </a:solidFill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gray">
          <a:xfrm>
            <a:off x="4492626" y="1820864"/>
            <a:ext cx="3743325" cy="3743325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0484" name="Oval 4"/>
          <p:cNvSpPr>
            <a:spLocks noChangeArrowheads="1"/>
          </p:cNvSpPr>
          <p:nvPr/>
        </p:nvSpPr>
        <p:spPr bwMode="gray">
          <a:xfrm>
            <a:off x="4986337" y="2300289"/>
            <a:ext cx="2749550" cy="2746375"/>
          </a:xfrm>
          <a:prstGeom prst="ellipse">
            <a:avLst/>
          </a:prstGeom>
          <a:gradFill rotWithShape="1">
            <a:gsLst>
              <a:gs pos="0">
                <a:srgbClr val="FFFFFF">
                  <a:gamma/>
                  <a:shade val="63137"/>
                  <a:invGamma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63137"/>
                  <a:invGamma/>
                </a:srgbClr>
              </a:gs>
            </a:gsLst>
            <a:lin ang="2700000" scaled="1"/>
          </a:gradFill>
          <a:ln>
            <a:noFill/>
          </a:ln>
          <a:effectLst>
            <a:prstShdw prst="shdw17" dist="17961" dir="27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gray">
          <a:xfrm>
            <a:off x="5462587" y="3325814"/>
            <a:ext cx="185420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vi-VN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adverbs</a:t>
            </a:r>
            <a:endParaRPr lang="en-US" altLang="vi-VN" sz="35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489" name="Group 9"/>
          <p:cNvGrpSpPr>
            <a:grpSpLocks/>
          </p:cNvGrpSpPr>
          <p:nvPr/>
        </p:nvGrpSpPr>
        <p:grpSpPr bwMode="auto">
          <a:xfrm>
            <a:off x="5529262" y="1295400"/>
            <a:ext cx="1631950" cy="1612900"/>
            <a:chOff x="437" y="1700"/>
            <a:chExt cx="1110" cy="1096"/>
          </a:xfrm>
        </p:grpSpPr>
        <p:grpSp>
          <p:nvGrpSpPr>
            <p:cNvPr id="20490" name="Group 10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20491" name="Oval 11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492" name="Oval 12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20493" name="Group 13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20494" name="Oval 14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1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495" name="Oval 15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3333CC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20496" name="Group 16"/>
          <p:cNvGrpSpPr>
            <a:grpSpLocks/>
          </p:cNvGrpSpPr>
          <p:nvPr/>
        </p:nvGrpSpPr>
        <p:grpSpPr bwMode="auto">
          <a:xfrm>
            <a:off x="4119562" y="3698875"/>
            <a:ext cx="1631950" cy="1612900"/>
            <a:chOff x="437" y="1700"/>
            <a:chExt cx="1110" cy="1096"/>
          </a:xfrm>
        </p:grpSpPr>
        <p:grpSp>
          <p:nvGrpSpPr>
            <p:cNvPr id="20497" name="Group 17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20498" name="Oval 1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499" name="Oval 1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20500" name="Group 20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20501" name="Oval 21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502" name="Oval 22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chemeClr val="accent2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20503" name="Group 23"/>
          <p:cNvGrpSpPr>
            <a:grpSpLocks/>
          </p:cNvGrpSpPr>
          <p:nvPr/>
        </p:nvGrpSpPr>
        <p:grpSpPr bwMode="auto">
          <a:xfrm>
            <a:off x="6850062" y="3698875"/>
            <a:ext cx="1631950" cy="1612900"/>
            <a:chOff x="437" y="1700"/>
            <a:chExt cx="1110" cy="1096"/>
          </a:xfrm>
        </p:grpSpPr>
        <p:grpSp>
          <p:nvGrpSpPr>
            <p:cNvPr id="20504" name="Group 24"/>
            <p:cNvGrpSpPr>
              <a:grpSpLocks/>
            </p:cNvGrpSpPr>
            <p:nvPr/>
          </p:nvGrpSpPr>
          <p:grpSpPr bwMode="auto">
            <a:xfrm>
              <a:off x="437" y="1700"/>
              <a:ext cx="1110" cy="1096"/>
              <a:chOff x="437" y="1700"/>
              <a:chExt cx="1110" cy="1096"/>
            </a:xfrm>
          </p:grpSpPr>
          <p:sp>
            <p:nvSpPr>
              <p:cNvPr id="20505" name="Oval 25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chemeClr val="hlink">
                  <a:alpha val="10001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506" name="Oval 26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20507" name="Group 27"/>
            <p:cNvGrpSpPr>
              <a:grpSpLocks/>
            </p:cNvGrpSpPr>
            <p:nvPr/>
          </p:nvGrpSpPr>
          <p:grpSpPr bwMode="auto">
            <a:xfrm>
              <a:off x="486" y="1748"/>
              <a:ext cx="1026" cy="1014"/>
              <a:chOff x="437" y="1700"/>
              <a:chExt cx="1110" cy="1096"/>
            </a:xfrm>
          </p:grpSpPr>
          <p:sp>
            <p:nvSpPr>
              <p:cNvPr id="20508" name="Oval 28"/>
              <p:cNvSpPr>
                <a:spLocks noChangeArrowheads="1"/>
              </p:cNvSpPr>
              <p:nvPr/>
            </p:nvSpPr>
            <p:spPr bwMode="gray">
              <a:xfrm>
                <a:off x="437" y="1700"/>
                <a:ext cx="1110" cy="1096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20509" name="Oval 29"/>
              <p:cNvSpPr>
                <a:spLocks noChangeArrowheads="1"/>
              </p:cNvSpPr>
              <p:nvPr/>
            </p:nvSpPr>
            <p:spPr bwMode="gray">
              <a:xfrm>
                <a:off x="462" y="1725"/>
                <a:ext cx="1062" cy="1048"/>
              </a:xfrm>
              <a:prstGeom prst="ellipse">
                <a:avLst/>
              </a:prstGeom>
              <a:solidFill>
                <a:srgbClr val="817E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>
                    <a:solidFill>
                      <a:srgbClr val="FFFFFF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20510" name="Group 30"/>
          <p:cNvGrpSpPr>
            <a:grpSpLocks/>
          </p:cNvGrpSpPr>
          <p:nvPr/>
        </p:nvGrpSpPr>
        <p:grpSpPr bwMode="auto">
          <a:xfrm>
            <a:off x="5435108" y="1267801"/>
            <a:ext cx="1858360" cy="1617485"/>
            <a:chOff x="708" y="2203"/>
            <a:chExt cx="751" cy="741"/>
          </a:xfrm>
        </p:grpSpPr>
        <p:sp>
          <p:nvSpPr>
            <p:cNvPr id="20511" name="Oval 31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12" name="Picture 32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513" name="Rectangle 33"/>
          <p:cNvSpPr>
            <a:spLocks noChangeArrowheads="1"/>
          </p:cNvSpPr>
          <p:nvPr/>
        </p:nvSpPr>
        <p:spPr bwMode="gray">
          <a:xfrm>
            <a:off x="5632451" y="1779589"/>
            <a:ext cx="1450975" cy="52322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vi-VN" sz="2800" b="1" dirty="0" smtClean="0">
                <a:solidFill>
                  <a:srgbClr val="F8F8F8"/>
                </a:solidFill>
              </a:rPr>
              <a:t>verb</a:t>
            </a:r>
            <a:endParaRPr lang="en-US" altLang="vi-VN" sz="2800" b="1" dirty="0">
              <a:solidFill>
                <a:srgbClr val="F8F8F8"/>
              </a:solidFill>
            </a:endParaRPr>
          </a:p>
        </p:txBody>
      </p:sp>
      <p:grpSp>
        <p:nvGrpSpPr>
          <p:cNvPr id="20514" name="Group 34"/>
          <p:cNvGrpSpPr>
            <a:grpSpLocks/>
          </p:cNvGrpSpPr>
          <p:nvPr/>
        </p:nvGrpSpPr>
        <p:grpSpPr bwMode="auto">
          <a:xfrm>
            <a:off x="3806477" y="3387725"/>
            <a:ext cx="1851373" cy="1820863"/>
            <a:chOff x="708" y="2203"/>
            <a:chExt cx="751" cy="741"/>
          </a:xfrm>
        </p:grpSpPr>
        <p:sp>
          <p:nvSpPr>
            <p:cNvPr id="20515" name="Oval 35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16" name="Picture 36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517" name="Rectangle 37"/>
          <p:cNvSpPr>
            <a:spLocks noChangeArrowheads="1"/>
          </p:cNvSpPr>
          <p:nvPr/>
        </p:nvSpPr>
        <p:spPr bwMode="gray">
          <a:xfrm>
            <a:off x="3972515" y="4081460"/>
            <a:ext cx="151733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vi-VN" sz="3000" b="1" dirty="0" smtClean="0">
                <a:solidFill>
                  <a:srgbClr val="F8F8F8"/>
                </a:solidFill>
              </a:rPr>
              <a:t>adverb</a:t>
            </a:r>
            <a:endParaRPr lang="en-US" altLang="vi-VN" sz="3000" b="1" dirty="0">
              <a:solidFill>
                <a:srgbClr val="F8F8F8"/>
              </a:solidFill>
            </a:endParaRPr>
          </a:p>
        </p:txBody>
      </p:sp>
      <p:grpSp>
        <p:nvGrpSpPr>
          <p:cNvPr id="20518" name="Group 38"/>
          <p:cNvGrpSpPr>
            <a:grpSpLocks/>
          </p:cNvGrpSpPr>
          <p:nvPr/>
        </p:nvGrpSpPr>
        <p:grpSpPr bwMode="auto">
          <a:xfrm>
            <a:off x="7316787" y="3757405"/>
            <a:ext cx="1466850" cy="1447800"/>
            <a:chOff x="708" y="2203"/>
            <a:chExt cx="751" cy="741"/>
          </a:xfrm>
        </p:grpSpPr>
        <p:sp>
          <p:nvSpPr>
            <p:cNvPr id="20519" name="Oval 39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rgbClr val="0099CC"/>
                </a:gs>
                <a:gs pos="100000">
                  <a:srgbClr val="0099CC">
                    <a:gamma/>
                    <a:shade val="31765"/>
                    <a:invGamma/>
                  </a:srgb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20" name="Picture 40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521" name="Group 41"/>
          <p:cNvGrpSpPr>
            <a:grpSpLocks/>
          </p:cNvGrpSpPr>
          <p:nvPr/>
        </p:nvGrpSpPr>
        <p:grpSpPr bwMode="auto">
          <a:xfrm>
            <a:off x="7109754" y="3446461"/>
            <a:ext cx="1795462" cy="1762127"/>
            <a:chOff x="708" y="2203"/>
            <a:chExt cx="751" cy="741"/>
          </a:xfrm>
        </p:grpSpPr>
        <p:sp>
          <p:nvSpPr>
            <p:cNvPr id="20522" name="Oval 42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1765"/>
                    <a:invGamma/>
                  </a:schemeClr>
                </a:gs>
              </a:gsLst>
              <a:lin ang="5400000" scaled="1"/>
            </a:gradFill>
            <a:ln w="38100" algn="ctr">
              <a:solidFill>
                <a:srgbClr val="F8F8F8">
                  <a:alpha val="8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20523" name="Picture 43" descr="cir_lighteffect0"/>
            <p:cNvPicPr>
              <a:picLocks noChangeAspect="1" noChangeArrowheads="1"/>
            </p:cNvPicPr>
            <p:nvPr/>
          </p:nvPicPr>
          <p:blipFill>
            <a:blip r:embed="rId2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524" name="Rectangle 44"/>
          <p:cNvSpPr>
            <a:spLocks noChangeArrowheads="1"/>
          </p:cNvSpPr>
          <p:nvPr/>
        </p:nvSpPr>
        <p:spPr bwMode="gray">
          <a:xfrm>
            <a:off x="7083426" y="3554327"/>
            <a:ext cx="179009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vi-VN" sz="3200" b="1" dirty="0">
                <a:solidFill>
                  <a:srgbClr val="F8F8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vi-VN" sz="3200" b="1" dirty="0" smtClean="0">
                <a:solidFill>
                  <a:srgbClr val="F8F8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adjective</a:t>
            </a:r>
            <a:endParaRPr lang="en-US" altLang="vi-VN" sz="3200" b="1" dirty="0">
              <a:solidFill>
                <a:srgbClr val="F8F8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3" grpId="0" animBg="1"/>
      <p:bldP spid="20517" grpId="0"/>
      <p:bldP spid="205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5" name="AutoShape 17"/>
          <p:cNvSpPr>
            <a:spLocks noChangeArrowheads="1"/>
          </p:cNvSpPr>
          <p:nvPr/>
        </p:nvSpPr>
        <p:spPr bwMode="gray">
          <a:xfrm>
            <a:off x="2514794" y="1858570"/>
            <a:ext cx="8087151" cy="12406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CCFF99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7" name="AutoShape 19"/>
          <p:cNvSpPr>
            <a:spLocks noChangeArrowheads="1"/>
          </p:cNvSpPr>
          <p:nvPr/>
        </p:nvSpPr>
        <p:spPr bwMode="gray">
          <a:xfrm>
            <a:off x="2349996" y="4307022"/>
            <a:ext cx="8106657" cy="1309903"/>
          </a:xfrm>
          <a:prstGeom prst="roundRect">
            <a:avLst>
              <a:gd name="adj" fmla="val 11505"/>
            </a:avLst>
          </a:prstGeom>
          <a:gradFill>
            <a:gsLst>
              <a:gs pos="0">
                <a:srgbClr val="92D050"/>
              </a:gs>
              <a:gs pos="100000">
                <a:schemeClr val="bg1"/>
              </a:gs>
            </a:gsLst>
            <a:lin ang="0" scaled="1"/>
          </a:gradFill>
          <a:ln>
            <a:solidFill>
              <a:srgbClr val="CCFF99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gray">
          <a:xfrm>
            <a:off x="3178895" y="1916832"/>
            <a:ext cx="727775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vi-V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                                    .</a:t>
            </a:r>
            <a:endParaRPr lang="en-US" altLang="vi-VN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vi-VN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adverb </a:t>
            </a:r>
            <a:r>
              <a:rPr lang="en-US" alt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elegantly</a:t>
            </a:r>
            <a:r>
              <a:rPr lang="en-US" alt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modifies the verb </a:t>
            </a:r>
            <a:r>
              <a:rPr lang="en-US" altLang="vi-V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walks</a:t>
            </a:r>
            <a:endParaRPr lang="en-US" altLang="vi-VN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vi-VN" sz="2800" b="1" dirty="0">
              <a:solidFill>
                <a:srgbClr val="000000"/>
              </a:solidFill>
            </a:endParaRPr>
          </a:p>
        </p:txBody>
      </p:sp>
      <p:sp>
        <p:nvSpPr>
          <p:cNvPr id="22550" name="AutoShape 22"/>
          <p:cNvSpPr>
            <a:spLocks noChangeArrowheads="1"/>
          </p:cNvSpPr>
          <p:nvPr/>
        </p:nvSpPr>
        <p:spPr bwMode="white">
          <a:xfrm>
            <a:off x="2546981" y="2634273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51" name="AutoShape 23"/>
          <p:cNvSpPr>
            <a:spLocks noChangeArrowheads="1"/>
          </p:cNvSpPr>
          <p:nvPr/>
        </p:nvSpPr>
        <p:spPr bwMode="white">
          <a:xfrm>
            <a:off x="2408648" y="5219238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vi-VN" dirty="0" smtClean="0"/>
              <a:t>a. Adverb modifying verb:</a:t>
            </a:r>
            <a:endParaRPr lang="en-US" altLang="vi-VN" dirty="0"/>
          </a:p>
        </p:txBody>
      </p:sp>
      <p:sp>
        <p:nvSpPr>
          <p:cNvPr id="26" name="Text Box 20"/>
          <p:cNvSpPr txBox="1">
            <a:spLocks noChangeArrowheads="1"/>
          </p:cNvSpPr>
          <p:nvPr/>
        </p:nvSpPr>
        <p:spPr bwMode="gray">
          <a:xfrm>
            <a:off x="3183419" y="4466056"/>
            <a:ext cx="5872951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vi-V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</a:p>
          <a:p>
            <a:pPr>
              <a:spcBef>
                <a:spcPct val="50000"/>
              </a:spcBef>
            </a:pPr>
            <a:r>
              <a:rPr lang="en-US" alt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altLang="vi-VN" sz="28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adverb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modifies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verb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runs</a:t>
            </a:r>
            <a:endParaRPr lang="en-US" altLang="vi-VN" sz="2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78188" y="191683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walks</a:t>
            </a:r>
            <a:endParaRPr lang="vi-VN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5373269" y="1916832"/>
            <a:ext cx="1645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elegantly</a:t>
            </a:r>
            <a:endParaRPr lang="vi-VN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837828" y="3965895"/>
            <a:ext cx="1029426" cy="500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</p:txBody>
      </p:sp>
      <p:sp>
        <p:nvSpPr>
          <p:cNvPr id="4" name="TextBox 3"/>
          <p:cNvSpPr txBox="1"/>
          <p:nvPr/>
        </p:nvSpPr>
        <p:spPr>
          <a:xfrm>
            <a:off x="4058910" y="4466056"/>
            <a:ext cx="977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runs</a:t>
            </a:r>
            <a:endParaRPr lang="vi-VN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183790" y="446605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 .</a:t>
            </a:r>
            <a:endParaRPr lang="vi-VN" sz="2800" dirty="0"/>
          </a:p>
        </p:txBody>
      </p:sp>
      <p:sp>
        <p:nvSpPr>
          <p:cNvPr id="6" name="Curved Down Arrow 5"/>
          <p:cNvSpPr/>
          <p:nvPr/>
        </p:nvSpPr>
        <p:spPr>
          <a:xfrm flipH="1">
            <a:off x="4643730" y="1454518"/>
            <a:ext cx="1476164" cy="38537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  <p:sp>
        <p:nvSpPr>
          <p:cNvPr id="15" name="Curved Down Arrow 14"/>
          <p:cNvSpPr/>
          <p:nvPr/>
        </p:nvSpPr>
        <p:spPr>
          <a:xfrm flipH="1">
            <a:off x="4260740" y="4114337"/>
            <a:ext cx="1476164" cy="38537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03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2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366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C00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5" grpId="0" animBg="1"/>
      <p:bldP spid="22547" grpId="0" animBg="1"/>
      <p:bldP spid="22550" grpId="0" animBg="1"/>
      <p:bldP spid="22551" grpId="0" animBg="1"/>
      <p:bldP spid="2" grpId="0"/>
      <p:bldP spid="2" grpId="1"/>
      <p:bldP spid="10" grpId="0"/>
      <p:bldP spid="10" grpId="1"/>
      <p:bldP spid="4" grpId="0"/>
      <p:bldP spid="4" grpId="1"/>
      <p:bldP spid="5" grpId="0"/>
      <p:bldP spid="5" grpId="1"/>
      <p:bldP spid="6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0" name="AutoShape 12"/>
          <p:cNvSpPr>
            <a:spLocks noChangeArrowheads="1"/>
          </p:cNvSpPr>
          <p:nvPr/>
        </p:nvSpPr>
        <p:spPr bwMode="gray">
          <a:xfrm>
            <a:off x="2133972" y="1726785"/>
            <a:ext cx="8784976" cy="12963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FF99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7" name="AutoShape 19"/>
          <p:cNvSpPr>
            <a:spLocks noChangeArrowheads="1"/>
          </p:cNvSpPr>
          <p:nvPr/>
        </p:nvSpPr>
        <p:spPr bwMode="gray">
          <a:xfrm>
            <a:off x="1828817" y="4944436"/>
            <a:ext cx="8734338" cy="1309903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FF99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gray">
          <a:xfrm>
            <a:off x="2878506" y="1661697"/>
            <a:ext cx="802502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 is</a:t>
            </a:r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9" name="AutoShape 21"/>
          <p:cNvSpPr>
            <a:spLocks noChangeArrowheads="1"/>
          </p:cNvSpPr>
          <p:nvPr/>
        </p:nvSpPr>
        <p:spPr bwMode="white">
          <a:xfrm>
            <a:off x="2148566" y="2553437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0070C0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51" name="AutoShape 23"/>
          <p:cNvSpPr>
            <a:spLocks noChangeArrowheads="1"/>
          </p:cNvSpPr>
          <p:nvPr/>
        </p:nvSpPr>
        <p:spPr bwMode="white">
          <a:xfrm>
            <a:off x="1881866" y="5785019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0070C0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605" y="217834"/>
            <a:ext cx="10157354" cy="852512"/>
          </a:xfrm>
        </p:spPr>
        <p:txBody>
          <a:bodyPr/>
          <a:lstStyle/>
          <a:p>
            <a:r>
              <a:rPr lang="en-US" altLang="vi-VN" dirty="0" smtClean="0"/>
              <a:t>b. Adverb modifying adjective:</a:t>
            </a:r>
            <a:endParaRPr lang="en-US" altLang="vi-VN" dirty="0"/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gray">
          <a:xfrm>
            <a:off x="2700521" y="4944436"/>
            <a:ext cx="8380998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vi-VN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girl is                                  </a:t>
            </a:r>
            <a:r>
              <a:rPr lang="en-US" altLang="vi-VN" sz="3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34172" y="1812720"/>
            <a:ext cx="1368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really</a:t>
            </a:r>
            <a:endParaRPr lang="vi-VN" sz="3000" b="1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58076" y="1820722"/>
            <a:ext cx="11862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funny</a:t>
            </a:r>
            <a:endParaRPr lang="vi-VN" sz="3000" b="1" dirty="0">
              <a:solidFill>
                <a:srgbClr val="7030A0"/>
              </a:solidFill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5950396" y="1070346"/>
            <a:ext cx="1728192" cy="703408"/>
          </a:xfrm>
          <a:prstGeom prst="cloudCallout">
            <a:avLst>
              <a:gd name="adj1" fmla="val -40610"/>
              <a:gd name="adj2" fmla="val 673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6355291" y="1057152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2725449" y="952798"/>
            <a:ext cx="1759085" cy="812240"/>
          </a:xfrm>
          <a:prstGeom prst="cloudCallout">
            <a:avLst>
              <a:gd name="adj1" fmla="val 30484"/>
              <a:gd name="adj2" fmla="val 6993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TextBox 13"/>
          <p:cNvSpPr txBox="1"/>
          <p:nvPr/>
        </p:nvSpPr>
        <p:spPr>
          <a:xfrm>
            <a:off x="3142084" y="986355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98068" y="2533559"/>
            <a:ext cx="75650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adverb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really</a:t>
            </a:r>
            <a:r>
              <a:rPr lang="en-US" sz="3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modifies the adjective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funny</a:t>
            </a:r>
            <a:endParaRPr lang="vi-VN" sz="3000" dirty="0"/>
          </a:p>
        </p:txBody>
      </p:sp>
      <p:sp>
        <p:nvSpPr>
          <p:cNvPr id="16" name="TextBox 15"/>
          <p:cNvSpPr txBox="1"/>
          <p:nvPr/>
        </p:nvSpPr>
        <p:spPr>
          <a:xfrm>
            <a:off x="2468315" y="5639128"/>
            <a:ext cx="8202185" cy="139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adverb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amazingly</a:t>
            </a:r>
            <a:r>
              <a:rPr lang="en-US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modifies the adjective 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</a:p>
          <a:p>
            <a:pPr>
              <a:lnSpc>
                <a:spcPct val="150000"/>
              </a:lnSpc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51079" y="5068998"/>
            <a:ext cx="1875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amazingly</a:t>
            </a:r>
            <a:endParaRPr lang="vi-VN" sz="3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55291" y="5077064"/>
            <a:ext cx="1800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smart</a:t>
            </a:r>
            <a:endParaRPr lang="vi-VN" sz="3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Cloud Callout 18"/>
          <p:cNvSpPr/>
          <p:nvPr/>
        </p:nvSpPr>
        <p:spPr>
          <a:xfrm>
            <a:off x="7249910" y="4189560"/>
            <a:ext cx="1728192" cy="703408"/>
          </a:xfrm>
          <a:prstGeom prst="cloudCallout">
            <a:avLst>
              <a:gd name="adj1" fmla="val -40610"/>
              <a:gd name="adj2" fmla="val 673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TextBox 19"/>
          <p:cNvSpPr txBox="1"/>
          <p:nvPr/>
        </p:nvSpPr>
        <p:spPr>
          <a:xfrm>
            <a:off x="7678588" y="4189560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Cloud Callout 20"/>
          <p:cNvSpPr/>
          <p:nvPr/>
        </p:nvSpPr>
        <p:spPr>
          <a:xfrm>
            <a:off x="3738705" y="4106462"/>
            <a:ext cx="1759085" cy="812240"/>
          </a:xfrm>
          <a:prstGeom prst="cloudCallout">
            <a:avLst>
              <a:gd name="adj1" fmla="val 30484"/>
              <a:gd name="adj2" fmla="val 6993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2" name="TextBox 21"/>
          <p:cNvSpPr txBox="1"/>
          <p:nvPr/>
        </p:nvSpPr>
        <p:spPr>
          <a:xfrm>
            <a:off x="4231177" y="4158639"/>
            <a:ext cx="1071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4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 animBg="1"/>
      <p:bldP spid="22547" grpId="0" animBg="1"/>
      <p:bldP spid="22549" grpId="0" animBg="1"/>
      <p:bldP spid="22551" grpId="0" animBg="1"/>
      <p:bldP spid="13" grpId="0"/>
      <p:bldP spid="2" grpId="0"/>
      <p:bldP spid="4" grpId="0"/>
      <p:bldP spid="3" grpId="0" animBg="1"/>
      <p:bldP spid="5" grpId="0"/>
      <p:bldP spid="6" grpId="0" animBg="1"/>
      <p:bldP spid="14" grpId="0"/>
      <p:bldP spid="7" grpId="0"/>
      <p:bldP spid="16" grpId="0"/>
      <p:bldP spid="8" grpId="0"/>
      <p:bldP spid="18" grpId="0"/>
      <p:bldP spid="19" grpId="0" animBg="1"/>
      <p:bldP spid="20" grpId="0"/>
      <p:bldP spid="21" grpId="0" animBg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0" name="AutoShape 12"/>
          <p:cNvSpPr>
            <a:spLocks noChangeArrowheads="1"/>
          </p:cNvSpPr>
          <p:nvPr/>
        </p:nvSpPr>
        <p:spPr bwMode="gray">
          <a:xfrm>
            <a:off x="2797640" y="1726785"/>
            <a:ext cx="8121308" cy="12963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00B0F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5" name="AutoShape 17"/>
          <p:cNvSpPr>
            <a:spLocks noChangeArrowheads="1"/>
          </p:cNvSpPr>
          <p:nvPr/>
        </p:nvSpPr>
        <p:spPr bwMode="gray">
          <a:xfrm>
            <a:off x="2766439" y="5094654"/>
            <a:ext cx="8656565" cy="1240672"/>
          </a:xfrm>
          <a:prstGeom prst="roundRect">
            <a:avLst>
              <a:gd name="adj" fmla="val 11505"/>
            </a:avLst>
          </a:prstGeom>
          <a:gradFill rotWithShape="1">
            <a:gsLst>
              <a:gs pos="0">
                <a:srgbClr val="00B0F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vi-VN"/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gray">
          <a:xfrm>
            <a:off x="3331039" y="1807278"/>
            <a:ext cx="737188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whisper very softly to each other.</a:t>
            </a:r>
            <a:b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gray">
          <a:xfrm>
            <a:off x="3574132" y="5165229"/>
            <a:ext cx="746619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vi-VN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grows extremely slowly.</a:t>
            </a:r>
            <a:endParaRPr lang="en-US" altLang="vi-V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vi-VN" sz="3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vi-VN" sz="3200" b="1" dirty="0">
              <a:solidFill>
                <a:srgbClr val="000000"/>
              </a:solidFill>
            </a:endParaRPr>
          </a:p>
        </p:txBody>
      </p:sp>
      <p:sp>
        <p:nvSpPr>
          <p:cNvPr id="22549" name="AutoShape 21"/>
          <p:cNvSpPr>
            <a:spLocks noChangeArrowheads="1"/>
          </p:cNvSpPr>
          <p:nvPr/>
        </p:nvSpPr>
        <p:spPr bwMode="white">
          <a:xfrm>
            <a:off x="2797640" y="2640011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50" name="AutoShape 22"/>
          <p:cNvSpPr>
            <a:spLocks noChangeArrowheads="1"/>
          </p:cNvSpPr>
          <p:nvPr/>
        </p:nvSpPr>
        <p:spPr bwMode="white">
          <a:xfrm>
            <a:off x="2853994" y="6003885"/>
            <a:ext cx="533400" cy="381000"/>
          </a:xfrm>
          <a:prstGeom prst="rightArrow">
            <a:avLst>
              <a:gd name="adj1" fmla="val 50000"/>
              <a:gd name="adj2" fmla="val 5833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25860" y="-447486"/>
            <a:ext cx="10157354" cy="1397000"/>
          </a:xfrm>
        </p:spPr>
        <p:txBody>
          <a:bodyPr/>
          <a:lstStyle/>
          <a:p>
            <a:r>
              <a:rPr lang="en-US" altLang="vi-VN" dirty="0" smtClean="0"/>
              <a:t>c. Adverb modifying adverb:</a:t>
            </a:r>
            <a:endParaRPr lang="en-US" alt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3387394" y="2483569"/>
            <a:ext cx="7128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adverb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modifies the adverb 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softly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6958508" y="949514"/>
            <a:ext cx="1872208" cy="535270"/>
          </a:xfrm>
          <a:prstGeom prst="wedgeEllipseCallout">
            <a:avLst>
              <a:gd name="adj1" fmla="val -50138"/>
              <a:gd name="adj2" fmla="val 1297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7332282" y="834779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Oval Callout 14"/>
          <p:cNvSpPr/>
          <p:nvPr/>
        </p:nvSpPr>
        <p:spPr>
          <a:xfrm>
            <a:off x="3963309" y="933863"/>
            <a:ext cx="1872208" cy="535270"/>
          </a:xfrm>
          <a:prstGeom prst="wedgeEllipseCallout">
            <a:avLst>
              <a:gd name="adj1" fmla="val 41939"/>
              <a:gd name="adj2" fmla="val 1269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/>
          <p:cNvSpPr txBox="1"/>
          <p:nvPr/>
        </p:nvSpPr>
        <p:spPr>
          <a:xfrm>
            <a:off x="4323349" y="91693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74132" y="5765666"/>
            <a:ext cx="80659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vi-VN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adverb </a:t>
            </a:r>
            <a:r>
              <a:rPr lang="en-US" altLang="vi-V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extremely</a:t>
            </a:r>
            <a:r>
              <a:rPr lang="en-US" altLang="vi-VN" sz="3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modifies the adverb </a:t>
            </a:r>
            <a:r>
              <a:rPr lang="en-US" alt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slowly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Callout 17"/>
          <p:cNvSpPr/>
          <p:nvPr/>
        </p:nvSpPr>
        <p:spPr>
          <a:xfrm>
            <a:off x="7750596" y="4223878"/>
            <a:ext cx="1872208" cy="535270"/>
          </a:xfrm>
          <a:prstGeom prst="wedgeEllipseCallout">
            <a:avLst>
              <a:gd name="adj1" fmla="val -50138"/>
              <a:gd name="adj2" fmla="val 1297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TextBox 18"/>
          <p:cNvSpPr txBox="1"/>
          <p:nvPr/>
        </p:nvSpPr>
        <p:spPr>
          <a:xfrm>
            <a:off x="8110636" y="4174373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al Callout 19"/>
          <p:cNvSpPr/>
          <p:nvPr/>
        </p:nvSpPr>
        <p:spPr>
          <a:xfrm>
            <a:off x="4049616" y="4202648"/>
            <a:ext cx="1872208" cy="535270"/>
          </a:xfrm>
          <a:prstGeom prst="wedgeEllipseCallout">
            <a:avLst>
              <a:gd name="adj1" fmla="val 41939"/>
              <a:gd name="adj2" fmla="val 126911"/>
            </a:avLst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1" name="TextBox 20"/>
          <p:cNvSpPr txBox="1"/>
          <p:nvPr/>
        </p:nvSpPr>
        <p:spPr>
          <a:xfrm>
            <a:off x="4510236" y="425365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</a:t>
            </a:r>
            <a:endParaRPr lang="vi-V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2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 animBg="1"/>
      <p:bldP spid="22545" grpId="0" animBg="1"/>
      <p:bldP spid="22542" grpId="0"/>
      <p:bldP spid="22546" grpId="0"/>
      <p:bldP spid="22549" grpId="0" animBg="1"/>
      <p:bldP spid="22550" grpId="0" animBg="1"/>
      <p:bldP spid="3" grpId="0"/>
      <p:bldP spid="4" grpId="0" animBg="1"/>
      <p:bldP spid="5" grpId="0"/>
      <p:bldP spid="15" grpId="0" animBg="1"/>
      <p:bldP spid="16" grpId="0"/>
      <p:bldP spid="17" grpId="0"/>
      <p:bldP spid="18" grpId="0" animBg="1"/>
      <p:bldP spid="19" grpId="0"/>
      <p:bldP spid="20" grpId="0" animBg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476672"/>
            <a:ext cx="10508843" cy="1397000"/>
          </a:xfrm>
        </p:spPr>
        <p:txBody>
          <a:bodyPr>
            <a:normAutofit/>
          </a:bodyPr>
          <a:lstStyle/>
          <a:p>
            <a:r>
              <a:rPr lang="en-US" dirty="0" smtClean="0"/>
              <a:t>Make sentences on your own using suggested vocabulary below to describe someone in class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820" y="2132856"/>
            <a:ext cx="10157354" cy="23042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Adjectives:</a:t>
            </a:r>
            <a:r>
              <a:rPr lang="en-US" sz="3000" dirty="0" smtClean="0"/>
              <a:t>  </a:t>
            </a:r>
            <a:r>
              <a:rPr lang="en-US" sz="3000" dirty="0" smtClean="0">
                <a:solidFill>
                  <a:srgbClr val="000099"/>
                </a:solidFill>
              </a:rPr>
              <a:t>handsome, hard-working, strong, fast, talkative, tall, fat, responsible, etc.</a:t>
            </a:r>
          </a:p>
          <a:p>
            <a:pPr marL="0" indent="0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Adverbs:</a:t>
            </a:r>
            <a:r>
              <a:rPr lang="en-US" sz="3000" dirty="0" smtClean="0"/>
              <a:t> very, really, fast, hard, lazily, extremely, amazingly, etc.</a:t>
            </a:r>
            <a:endParaRPr lang="vi-VN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909836" y="4443573"/>
            <a:ext cx="99392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Our class president is really handsome and responsible.</a:t>
            </a:r>
            <a:endParaRPr lang="vi-VN" sz="4400" dirty="0"/>
          </a:p>
        </p:txBody>
      </p:sp>
      <p:sp>
        <p:nvSpPr>
          <p:cNvPr id="5" name="4-Point Star 4"/>
          <p:cNvSpPr/>
          <p:nvPr/>
        </p:nvSpPr>
        <p:spPr>
          <a:xfrm>
            <a:off x="427977" y="4480291"/>
            <a:ext cx="432048" cy="432048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2695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WORD ORDER</a:t>
            </a:r>
            <a:endParaRPr lang="en-US" b="1" dirty="0">
              <a:solidFill>
                <a:srgbClr val="FF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100514" y="1700808"/>
            <a:ext cx="8698833" cy="1319175"/>
            <a:chOff x="0" y="5224"/>
            <a:chExt cx="4057794" cy="1319175"/>
          </a:xfrm>
        </p:grpSpPr>
        <p:sp>
          <p:nvSpPr>
            <p:cNvPr id="6" name="Rounded Rectangle 5"/>
            <p:cNvSpPr/>
            <p:nvPr/>
          </p:nvSpPr>
          <p:spPr>
            <a:xfrm>
              <a:off x="0" y="5224"/>
              <a:ext cx="4057794" cy="131917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ounded Rectangle 4"/>
            <p:cNvSpPr txBox="1"/>
            <p:nvPr/>
          </p:nvSpPr>
          <p:spPr>
            <a:xfrm>
              <a:off x="64398" y="69621"/>
              <a:ext cx="3993396" cy="11903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9550" tIns="209550" rIns="209550" bIns="209550" numCol="1" spcCol="1270" anchor="ctr" anchorCtr="0">
              <a:noAutofit/>
            </a:bodyPr>
            <a:lstStyle/>
            <a:p>
              <a:pPr lvl="0" algn="l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ENOUGH  AND ADJECTIVES/ADVERBS</a:t>
              </a:r>
              <a:endParaRPr lang="en-US" sz="3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117309" y="3212976"/>
            <a:ext cx="9297583" cy="1319175"/>
            <a:chOff x="0" y="5224"/>
            <a:chExt cx="5329662" cy="1319175"/>
          </a:xfrm>
        </p:grpSpPr>
        <p:sp>
          <p:nvSpPr>
            <p:cNvPr id="9" name="Rounded Rectangle 8"/>
            <p:cNvSpPr/>
            <p:nvPr/>
          </p:nvSpPr>
          <p:spPr>
            <a:xfrm>
              <a:off x="0" y="5224"/>
              <a:ext cx="4976813" cy="131917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 txBox="1"/>
            <p:nvPr/>
          </p:nvSpPr>
          <p:spPr>
            <a:xfrm>
              <a:off x="64398" y="69621"/>
              <a:ext cx="5265264" cy="11903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9550" tIns="209550" rIns="209550" bIns="209550" numCol="1" spcCol="1270" anchor="ctr" anchorCtr="0">
              <a:noAutofit/>
            </a:bodyPr>
            <a:lstStyle/>
            <a:p>
              <a:pPr lvl="0" algn="l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WORDS ENDING –THING-ONE-WHERE AND ADJECTIVES</a:t>
              </a:r>
              <a:endParaRPr lang="en-US" sz="3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152106" y="4952752"/>
            <a:ext cx="8295388" cy="1319175"/>
            <a:chOff x="0" y="5224"/>
            <a:chExt cx="4976813" cy="1319175"/>
          </a:xfrm>
        </p:grpSpPr>
        <p:sp>
          <p:nvSpPr>
            <p:cNvPr id="12" name="Rounded Rectangle 11"/>
            <p:cNvSpPr/>
            <p:nvPr/>
          </p:nvSpPr>
          <p:spPr>
            <a:xfrm>
              <a:off x="0" y="5224"/>
              <a:ext cx="4976813" cy="131917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64397" y="69621"/>
              <a:ext cx="4848019" cy="11903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9550" tIns="209550" rIns="209550" bIns="209550" numCol="1" spcCol="1270" anchor="ctr" anchorCtr="0">
              <a:noAutofit/>
            </a:bodyPr>
            <a:lstStyle/>
            <a:p>
              <a:pPr lvl="0" algn="l" defTabSz="2444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kern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INDIRECT QUESTIONS</a:t>
              </a:r>
              <a:endParaRPr lang="en-US" sz="3200" kern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357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7309" y="76200"/>
            <a:ext cx="10737742" cy="1397000"/>
          </a:xfrm>
        </p:spPr>
        <p:txBody>
          <a:bodyPr>
            <a:normAutofit/>
          </a:bodyPr>
          <a:lstStyle/>
          <a:p>
            <a:pPr lvl="0"/>
            <a:r>
              <a:rPr lang="en-US" altLang="vi-VN" b="1" dirty="0" smtClean="0">
                <a:solidFill>
                  <a:srgbClr val="FF0000"/>
                </a:solidFill>
              </a:rPr>
              <a:t>1.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ENOUGH  AND ADJECTIVES/ADVERBS</a:t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b="1" dirty="0" smtClean="0">
                <a:solidFill>
                  <a:srgbClr val="FF0000"/>
                </a:solidFill>
              </a:rPr>
              <a:t> </a:t>
            </a:r>
            <a:endParaRPr lang="en-US" altLang="vi-VN" b="1" dirty="0">
              <a:solidFill>
                <a:srgbClr val="FF0000"/>
              </a:solidFill>
            </a:endParaRPr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gray">
          <a:xfrm>
            <a:off x="459508" y="1815287"/>
            <a:ext cx="3927767" cy="4079875"/>
          </a:xfrm>
          <a:prstGeom prst="rightArrow">
            <a:avLst>
              <a:gd name="adj1" fmla="val 62806"/>
              <a:gd name="adj2" fmla="val 32949"/>
            </a:avLst>
          </a:prstGeom>
          <a:gradFill>
            <a:gsLst>
              <a:gs pos="0">
                <a:srgbClr val="FF9900"/>
              </a:gs>
              <a:gs pos="93000">
                <a:srgbClr val="FFFF99"/>
              </a:gs>
            </a:gsLst>
            <a:lin ang="0" scaled="1"/>
          </a:gradFill>
          <a:ln w="19050" cap="rnd" algn="ctr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vi-VN" altLang="vi-VN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black">
          <a:xfrm>
            <a:off x="529497" y="2985110"/>
            <a:ext cx="351053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altLang="vi-VN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Enough </a:t>
            </a:r>
            <a:r>
              <a:rPr lang="en-US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goes after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adjective or adverb.</a:t>
            </a:r>
            <a:endParaRPr lang="en-US" altLang="vi-VN" sz="3600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4654252" y="2968368"/>
            <a:ext cx="7200800" cy="1764019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9401" name="Group 9"/>
          <p:cNvGrpSpPr>
            <a:grpSpLocks/>
          </p:cNvGrpSpPr>
          <p:nvPr/>
        </p:nvGrpSpPr>
        <p:grpSpPr bwMode="auto">
          <a:xfrm>
            <a:off x="4654253" y="3176356"/>
            <a:ext cx="7200798" cy="1371834"/>
            <a:chOff x="2304" y="2058"/>
            <a:chExt cx="3102" cy="774"/>
          </a:xfrm>
          <a:gradFill>
            <a:gsLst>
              <a:gs pos="100000">
                <a:srgbClr val="CCFF99"/>
              </a:gs>
              <a:gs pos="100000">
                <a:schemeClr val="bg1"/>
              </a:gs>
            </a:gsLst>
            <a:lin ang="0" scaled="1"/>
          </a:gradFill>
        </p:grpSpPr>
        <p:sp>
          <p:nvSpPr>
            <p:cNvPr id="59402" name="AutoShape 10"/>
            <p:cNvSpPr>
              <a:spLocks noChangeArrowheads="1"/>
            </p:cNvSpPr>
            <p:nvPr/>
          </p:nvSpPr>
          <p:spPr bwMode="ltGray">
            <a:xfrm>
              <a:off x="2334" y="2058"/>
              <a:ext cx="3072" cy="774"/>
            </a:xfrm>
            <a:prstGeom prst="roundRect">
              <a:avLst>
                <a:gd name="adj" fmla="val 1088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FF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35003" dir="2928844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9403" name="AutoShape 11"/>
            <p:cNvSpPr>
              <a:spLocks noChangeArrowheads="1"/>
            </p:cNvSpPr>
            <p:nvPr/>
          </p:nvSpPr>
          <p:spPr bwMode="ltGray">
            <a:xfrm>
              <a:off x="2304" y="2352"/>
              <a:ext cx="336" cy="240"/>
            </a:xfrm>
            <a:prstGeom prst="rightArrow">
              <a:avLst>
                <a:gd name="adj1" fmla="val 50000"/>
                <a:gd name="adj2" fmla="val 58333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9408" name="Text Box 16"/>
          <p:cNvSpPr txBox="1">
            <a:spLocks noChangeArrowheads="1"/>
          </p:cNvSpPr>
          <p:nvPr/>
        </p:nvSpPr>
        <p:spPr bwMode="gray">
          <a:xfrm>
            <a:off x="4723892" y="3281578"/>
            <a:ext cx="670752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 </a:t>
            </a:r>
            <a:r>
              <a:rPr lang="en-US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enough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for her to </a:t>
            </a:r>
            <a:r>
              <a:rPr lang="en-US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drive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vi-VN" sz="3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30516" y="3281578"/>
            <a:ext cx="1551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endParaRPr lang="vi-VN" sz="3600" dirty="0">
              <a:solidFill>
                <a:srgbClr val="7030A0"/>
              </a:solidFill>
            </a:endParaRPr>
          </a:p>
        </p:txBody>
      </p:sp>
      <p:sp>
        <p:nvSpPr>
          <p:cNvPr id="19" name="Oval Callout 18"/>
          <p:cNvSpPr/>
          <p:nvPr/>
        </p:nvSpPr>
        <p:spPr>
          <a:xfrm>
            <a:off x="7922240" y="4194961"/>
            <a:ext cx="1783218" cy="676348"/>
          </a:xfrm>
          <a:prstGeom prst="wedgeEllipseCallout">
            <a:avLst>
              <a:gd name="adj1" fmla="val -59424"/>
              <a:gd name="adj2" fmla="val -99192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TextBox 19"/>
          <p:cNvSpPr txBox="1"/>
          <p:nvPr/>
        </p:nvSpPr>
        <p:spPr>
          <a:xfrm>
            <a:off x="8306845" y="4158265"/>
            <a:ext cx="15595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3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07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59396" grpId="0"/>
      <p:bldP spid="59397" grpId="0" animBg="1"/>
      <p:bldP spid="59408" grpId="0"/>
      <p:bldP spid="6" grpId="0"/>
      <p:bldP spid="6" grpId="1"/>
      <p:bldP spid="19" grpId="0" animBg="1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vi-VN" b="1" dirty="0" smtClean="0">
                <a:solidFill>
                  <a:srgbClr val="FF0000"/>
                </a:solidFill>
              </a:rPr>
              <a:t>2.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ENOUGH  AND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NOUNS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b="1" dirty="0" smtClean="0">
                <a:solidFill>
                  <a:srgbClr val="FF0000"/>
                </a:solidFill>
              </a:rPr>
              <a:t> </a:t>
            </a:r>
            <a:endParaRPr lang="en-US" altLang="vi-VN" b="1" dirty="0">
              <a:solidFill>
                <a:srgbClr val="FF0000"/>
              </a:solidFill>
            </a:endParaRPr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gray">
          <a:xfrm>
            <a:off x="1117309" y="1981201"/>
            <a:ext cx="3927767" cy="4079875"/>
          </a:xfrm>
          <a:prstGeom prst="rightArrow">
            <a:avLst>
              <a:gd name="adj1" fmla="val 62806"/>
              <a:gd name="adj2" fmla="val 32949"/>
            </a:avLst>
          </a:prstGeom>
          <a:solidFill>
            <a:srgbClr val="92D050"/>
          </a:solidFill>
          <a:ln w="19050" cap="rnd" algn="ctr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vi-VN" altLang="vi-VN"/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black">
          <a:xfrm>
            <a:off x="1143829" y="3309962"/>
            <a:ext cx="351053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altLang="vi-VN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/>
              <a:t>Enough </a:t>
            </a:r>
            <a:r>
              <a:rPr lang="en-US" sz="3600" b="1" dirty="0" smtClean="0">
                <a:solidFill>
                  <a:srgbClr val="FF0000"/>
                </a:solidFill>
              </a:rPr>
              <a:t>goes </a:t>
            </a:r>
            <a:r>
              <a:rPr lang="en-US" sz="3600" b="1" dirty="0">
                <a:solidFill>
                  <a:srgbClr val="FF0000"/>
                </a:solidFill>
              </a:rPr>
              <a:t>before</a:t>
            </a:r>
            <a:r>
              <a:rPr lang="en-US" sz="3600" dirty="0"/>
              <a:t> a noun.</a:t>
            </a:r>
            <a:endParaRPr lang="en-US" altLang="vi-VN" sz="3600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5114926" y="2924944"/>
            <a:ext cx="6740126" cy="1800200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2" name="AutoShape 10"/>
          <p:cNvSpPr>
            <a:spLocks noChangeArrowheads="1"/>
          </p:cNvSpPr>
          <p:nvPr/>
        </p:nvSpPr>
        <p:spPr bwMode="ltGray">
          <a:xfrm>
            <a:off x="5285754" y="3147033"/>
            <a:ext cx="6461572" cy="1371834"/>
          </a:xfrm>
          <a:prstGeom prst="roundRect">
            <a:avLst>
              <a:gd name="adj" fmla="val 10889"/>
            </a:avLst>
          </a:prstGeom>
          <a:gradFill>
            <a:gsLst>
              <a:gs pos="0">
                <a:srgbClr val="FFFF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gray">
          <a:xfrm>
            <a:off x="5411647" y="3309962"/>
            <a:ext cx="633567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/>
              <a:t>I didn’t get </a:t>
            </a:r>
            <a:r>
              <a:rPr lang="en-US" sz="3200" b="1" dirty="0" smtClean="0">
                <a:solidFill>
                  <a:srgbClr val="FF0000"/>
                </a:solidFill>
              </a:rPr>
              <a:t>enough</a:t>
            </a:r>
            <a:r>
              <a:rPr lang="en-US" sz="3200" b="1" dirty="0" smtClean="0"/>
              <a:t> </a:t>
            </a:r>
            <a:r>
              <a:rPr lang="en-US" sz="3200" b="1" dirty="0"/>
              <a:t> </a:t>
            </a:r>
            <a:r>
              <a:rPr lang="en-US" sz="3200" b="1" dirty="0" smtClean="0"/>
              <a:t>              </a:t>
            </a:r>
            <a:r>
              <a:rPr lang="en-US" sz="3200" dirty="0" smtClean="0"/>
              <a:t>to write </a:t>
            </a:r>
            <a:r>
              <a:rPr lang="en-US" sz="3200" dirty="0"/>
              <a:t>the test. </a:t>
            </a:r>
            <a:endParaRPr lang="en-US" altLang="vi-VN" sz="32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694812" y="3325351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time</a:t>
            </a:r>
            <a:endParaRPr lang="vi-VN" sz="3200" dirty="0"/>
          </a:p>
        </p:txBody>
      </p:sp>
      <p:sp>
        <p:nvSpPr>
          <p:cNvPr id="3" name="Cloud Callout 2"/>
          <p:cNvSpPr/>
          <p:nvPr/>
        </p:nvSpPr>
        <p:spPr>
          <a:xfrm>
            <a:off x="10018848" y="1819240"/>
            <a:ext cx="1656184" cy="864096"/>
          </a:xfrm>
          <a:prstGeom prst="cloudCallout">
            <a:avLst>
              <a:gd name="adj1" fmla="val -28979"/>
              <a:gd name="adj2" fmla="val 100665"/>
            </a:avLst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" name="TextBox 3"/>
          <p:cNvSpPr txBox="1"/>
          <p:nvPr/>
        </p:nvSpPr>
        <p:spPr>
          <a:xfrm>
            <a:off x="10198868" y="198120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noun</a:t>
            </a:r>
            <a:endParaRPr lang="vi-V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10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59396" grpId="0"/>
      <p:bldP spid="59397" grpId="0" animBg="1"/>
      <p:bldP spid="59402" grpId="0" animBg="1"/>
      <p:bldP spid="59408" grpId="0"/>
      <p:bldP spid="2" grpId="0"/>
      <p:bldP spid="2" grpId="1"/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Make a sentence on your own using </a:t>
            </a:r>
            <a:r>
              <a:rPr lang="en-US" sz="4000" b="1" dirty="0" smtClean="0">
                <a:solidFill>
                  <a:srgbClr val="FF0000"/>
                </a:solidFill>
              </a:rPr>
              <a:t>ENOUGH</a:t>
            </a:r>
            <a:endParaRPr lang="vi-VN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58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93" y="1067474"/>
            <a:ext cx="11017224" cy="198702"/>
          </a:xfrm>
        </p:spPr>
        <p:txBody>
          <a:bodyPr>
            <a:normAutofit fontScale="90000"/>
          </a:bodyPr>
          <a:lstStyle/>
          <a:p>
            <a:r>
              <a:rPr lang="en-US" altLang="vi-VN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INDEFINITE PRONOUNS AND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ADJECTIVES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dirty="0" smtClean="0"/>
              <a:t> </a:t>
            </a:r>
            <a:endParaRPr lang="en-US" altLang="vi-VN" dirty="0"/>
          </a:p>
        </p:txBody>
      </p:sp>
      <p:sp>
        <p:nvSpPr>
          <p:cNvPr id="7" name="Rectangle 6"/>
          <p:cNvSpPr/>
          <p:nvPr/>
        </p:nvSpPr>
        <p:spPr>
          <a:xfrm>
            <a:off x="333772" y="670813"/>
            <a:ext cx="11737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An indefinite pronoun refers to a non-specific person or thing.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anyone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anything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everybody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everyone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everything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en-US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nobody, somebody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,  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someone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vi-VN" dirty="0"/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gray">
          <a:xfrm>
            <a:off x="499430" y="3182296"/>
            <a:ext cx="4195102" cy="2759845"/>
          </a:xfrm>
          <a:prstGeom prst="rightArrow">
            <a:avLst>
              <a:gd name="adj1" fmla="val 62806"/>
              <a:gd name="adj2" fmla="val 32949"/>
            </a:avLst>
          </a:prstGeom>
          <a:solidFill>
            <a:srgbClr val="00FF00"/>
          </a:solidFill>
          <a:ln w="19050" cap="rnd" algn="ctr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r>
              <a:rPr lang="vi-VN" sz="2200" b="1" dirty="0" smtClean="0"/>
              <a:t>ADJ </a:t>
            </a:r>
            <a:r>
              <a:rPr lang="vi-VN" sz="2200" b="1" dirty="0" smtClean="0">
                <a:solidFill>
                  <a:srgbClr val="FF0000"/>
                </a:solidFill>
              </a:rPr>
              <a:t>GOES AFTER </a:t>
            </a:r>
          </a:p>
          <a:p>
            <a:r>
              <a:rPr lang="vi-VN" sz="2200" b="1" dirty="0" smtClean="0"/>
              <a:t>INDEFINITE</a:t>
            </a:r>
          </a:p>
          <a:p>
            <a:r>
              <a:rPr lang="vi-VN" sz="2200" b="1" dirty="0" smtClean="0"/>
              <a:t>PRONOUNS</a:t>
            </a:r>
          </a:p>
          <a:p>
            <a:endParaRPr lang="vi-VN" sz="2200" b="1" dirty="0"/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4797171" y="2506767"/>
            <a:ext cx="6941102" cy="2938457"/>
          </a:xfrm>
          <a:prstGeom prst="roundRect">
            <a:avLst>
              <a:gd name="adj" fmla="val 3481"/>
            </a:avLst>
          </a:prstGeom>
          <a:solidFill>
            <a:srgbClr val="FFFFFF"/>
          </a:soli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ltGray">
          <a:xfrm>
            <a:off x="4812131" y="2555657"/>
            <a:ext cx="6941071" cy="1308194"/>
          </a:xfrm>
          <a:prstGeom prst="roundRect">
            <a:avLst>
              <a:gd name="adj" fmla="val 10889"/>
            </a:avLst>
          </a:prstGeom>
          <a:gradFill>
            <a:gsLst>
              <a:gs pos="0">
                <a:srgbClr val="FFFF00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ltGray">
          <a:xfrm>
            <a:off x="4793656" y="3963062"/>
            <a:ext cx="6977660" cy="1371834"/>
          </a:xfrm>
          <a:prstGeom prst="roundRect">
            <a:avLst>
              <a:gd name="adj" fmla="val 10889"/>
            </a:avLst>
          </a:prstGeom>
          <a:gradFill>
            <a:gsLst>
              <a:gs pos="0">
                <a:srgbClr val="CCFF99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35003" dir="2928844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 dirty="0"/>
          </a:p>
        </p:txBody>
      </p:sp>
      <p:sp>
        <p:nvSpPr>
          <p:cNvPr id="21" name="Rectangle 20"/>
          <p:cNvSpPr/>
          <p:nvPr/>
        </p:nvSpPr>
        <p:spPr>
          <a:xfrm>
            <a:off x="5467375" y="2924037"/>
            <a:ext cx="57556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met </a:t>
            </a:r>
            <a:r>
              <a:rPr lang="en-US" sz="3200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someone 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at 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party.</a:t>
            </a:r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812131" y="4137766"/>
            <a:ext cx="65388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gone </a:t>
            </a:r>
            <a:r>
              <a:rPr lang="en-US" sz="3200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somewhere </a:t>
            </a:r>
            <a:r>
              <a:rPr lang="en-US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.</a:t>
            </a:r>
            <a:endParaRPr lang="vi-V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4-Point Star 1"/>
          <p:cNvSpPr/>
          <p:nvPr/>
        </p:nvSpPr>
        <p:spPr>
          <a:xfrm>
            <a:off x="72008" y="619886"/>
            <a:ext cx="261764" cy="36004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10636" y="291736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nice</a:t>
            </a:r>
            <a:endParaRPr lang="vi-VN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07576" y="4155627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interesting </a:t>
            </a:r>
            <a:endParaRPr lang="vi-VN" sz="32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8907576" y="1988840"/>
            <a:ext cx="1363300" cy="720080"/>
          </a:xfrm>
          <a:prstGeom prst="cloudCallout">
            <a:avLst>
              <a:gd name="adj1" fmla="val -59317"/>
              <a:gd name="adj2" fmla="val 77072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9123600" y="2088363"/>
            <a:ext cx="11472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Cloud Callout 19"/>
          <p:cNvSpPr/>
          <p:nvPr/>
        </p:nvSpPr>
        <p:spPr>
          <a:xfrm>
            <a:off x="8258601" y="4880652"/>
            <a:ext cx="1363300" cy="720080"/>
          </a:xfrm>
          <a:prstGeom prst="cloudCallout">
            <a:avLst>
              <a:gd name="adj1" fmla="val 51737"/>
              <a:gd name="adj2" fmla="val -76976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TextBox 18"/>
          <p:cNvSpPr txBox="1"/>
          <p:nvPr/>
        </p:nvSpPr>
        <p:spPr>
          <a:xfrm>
            <a:off x="8441950" y="4985735"/>
            <a:ext cx="11472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endParaRPr lang="vi-VN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30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 animBg="1"/>
      <p:bldP spid="12" grpId="0" animBg="1"/>
      <p:bldP spid="15" grpId="0" animBg="1"/>
      <p:bldP spid="21" grpId="0"/>
      <p:bldP spid="22" grpId="0"/>
      <p:bldP spid="3" grpId="0"/>
      <p:bldP spid="3" grpId="1"/>
      <p:bldP spid="4" grpId="0"/>
      <p:bldP spid="4" grpId="1"/>
      <p:bldP spid="6" grpId="0" animBg="1"/>
      <p:bldP spid="9" grpId="0"/>
      <p:bldP spid="20" grpId="0" animBg="1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77988" y="206377"/>
            <a:ext cx="7313295" cy="630335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INDIRECT QUESTIONS</a:t>
            </a:r>
            <a:endParaRPr lang="vi-VN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89956" y="1916832"/>
            <a:ext cx="7313295" cy="762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20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483844"/>
              </p:ext>
            </p:extLst>
          </p:nvPr>
        </p:nvGraphicFramePr>
        <p:xfrm>
          <a:off x="333771" y="2340065"/>
          <a:ext cx="11233248" cy="2984007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4248473">
                  <a:extLst>
                    <a:ext uri="{9D8B030D-6E8A-4147-A177-3AD203B41FA5}">
                      <a16:colId xmlns:a16="http://schemas.microsoft.com/office/drawing/2014/main" xmlns="" val="2605994188"/>
                    </a:ext>
                  </a:extLst>
                </a:gridCol>
                <a:gridCol w="6984775">
                  <a:extLst>
                    <a:ext uri="{9D8B030D-6E8A-4147-A177-3AD203B41FA5}">
                      <a16:colId xmlns:a16="http://schemas.microsoft.com/office/drawing/2014/main" xmlns="" val="978043266"/>
                    </a:ext>
                  </a:extLst>
                </a:gridCol>
              </a:tblGrid>
              <a:tr h="724242"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DIRECT</a:t>
                      </a:r>
                      <a:r>
                        <a:rPr lang="en-US" sz="3000" baseline="0" dirty="0" smtClean="0"/>
                        <a:t> QUESTION</a:t>
                      </a:r>
                      <a:endParaRPr lang="vi-VN" sz="3000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INDIRECT QUESTION</a:t>
                      </a:r>
                      <a:endParaRPr lang="vi-VN" sz="3000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70335717"/>
                  </a:ext>
                </a:extLst>
              </a:tr>
              <a:tr h="1119099">
                <a:tc>
                  <a:txBody>
                    <a:bodyPr/>
                    <a:lstStyle/>
                    <a:p>
                      <a:endParaRPr lang="vi-VN" sz="2800" dirty="0"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aseline="0" dirty="0" smtClean="0"/>
                        <a:t> </a:t>
                      </a:r>
                      <a:endParaRPr lang="vi-VN" sz="3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34972527"/>
                  </a:ext>
                </a:extLst>
              </a:tr>
              <a:tr h="1140666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0040515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333656" y="3304250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vi-VN" sz="28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80933" y="330425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28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38795" y="3383149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?</a:t>
            </a:r>
            <a:endParaRPr lang="vi-VN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0423" y="3280923"/>
            <a:ext cx="21602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OLD</a:t>
            </a:r>
            <a:endParaRPr lang="vi-VN" sz="30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000" dirty="0"/>
          </a:p>
        </p:txBody>
      </p:sp>
      <p:sp>
        <p:nvSpPr>
          <p:cNvPr id="14" name="TextBox 13"/>
          <p:cNvSpPr txBox="1"/>
          <p:nvPr/>
        </p:nvSpPr>
        <p:spPr>
          <a:xfrm>
            <a:off x="6667195" y="3286809"/>
            <a:ext cx="21602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OLD</a:t>
            </a:r>
            <a:endParaRPr lang="vi-VN" sz="3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000" dirty="0"/>
          </a:p>
        </p:txBody>
      </p:sp>
      <p:sp>
        <p:nvSpPr>
          <p:cNvPr id="15" name="TextBox 14"/>
          <p:cNvSpPr txBox="1"/>
          <p:nvPr/>
        </p:nvSpPr>
        <p:spPr>
          <a:xfrm>
            <a:off x="8700421" y="3308945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66883" y="329355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386175" y="3324333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?</a:t>
            </a:r>
            <a:endParaRPr lang="vi-VN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53122" y="5085184"/>
            <a:ext cx="2160241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dirty="0"/>
          </a:p>
        </p:txBody>
      </p:sp>
      <p:sp>
        <p:nvSpPr>
          <p:cNvPr id="19" name="TextBox 18"/>
          <p:cNvSpPr txBox="1"/>
          <p:nvPr/>
        </p:nvSpPr>
        <p:spPr>
          <a:xfrm>
            <a:off x="4582446" y="3293556"/>
            <a:ext cx="21283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I ASK</a:t>
            </a:r>
            <a:endParaRPr lang="vi-VN" sz="3000" dirty="0"/>
          </a:p>
        </p:txBody>
      </p:sp>
      <p:sp>
        <p:nvSpPr>
          <p:cNvPr id="20" name="TextBox 19"/>
          <p:cNvSpPr txBox="1"/>
          <p:nvPr/>
        </p:nvSpPr>
        <p:spPr>
          <a:xfrm>
            <a:off x="429343" y="4128515"/>
            <a:ext cx="39154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DID YOU GO LAST NIGHT?</a:t>
            </a:r>
            <a:endParaRPr lang="vi-VN" sz="3000" dirty="0">
              <a:solidFill>
                <a:schemeClr val="tx2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3000" dirty="0"/>
          </a:p>
        </p:txBody>
      </p:sp>
      <p:sp>
        <p:nvSpPr>
          <p:cNvPr id="21" name="TextBox 20"/>
          <p:cNvSpPr txBox="1"/>
          <p:nvPr/>
        </p:nvSpPr>
        <p:spPr>
          <a:xfrm>
            <a:off x="4729963" y="4128515"/>
            <a:ext cx="21283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I ASK</a:t>
            </a:r>
            <a:endParaRPr lang="vi-VN" sz="3000" dirty="0"/>
          </a:p>
        </p:txBody>
      </p:sp>
      <p:sp>
        <p:nvSpPr>
          <p:cNvPr id="22" name="TextBox 21"/>
          <p:cNvSpPr txBox="1"/>
          <p:nvPr/>
        </p:nvSpPr>
        <p:spPr>
          <a:xfrm>
            <a:off x="6765298" y="4137144"/>
            <a:ext cx="1561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02649" y="4137144"/>
            <a:ext cx="98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097012" y="4128515"/>
            <a:ext cx="1264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WENT 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57747" y="4604454"/>
            <a:ext cx="3034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NIGHT?</a:t>
            </a:r>
            <a:endParaRPr lang="vi-VN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97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/>
      <p:bldP spid="10" grpId="0"/>
      <p:bldP spid="11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77788" y="1375014"/>
            <a:ext cx="11017224" cy="503239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vi-VN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indirect questions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when we want to be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polite</a:t>
            </a:r>
            <a:r>
              <a:rPr lang="en-US" sz="3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formal</a:t>
            </a:r>
            <a:r>
              <a:rPr lang="en-US" sz="3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vi-V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491" y="2179405"/>
            <a:ext cx="53007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r>
              <a:rPr lang="hr-HR" sz="3200" dirty="0" smtClean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How </a:t>
            </a:r>
            <a:r>
              <a:rPr lang="hr-HR" sz="32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long have you lived here</a:t>
            </a:r>
            <a:r>
              <a:rPr lang="en-US" sz="32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?</a:t>
            </a:r>
            <a:endParaRPr lang="vi-VN" sz="3200" dirty="0"/>
          </a:p>
        </p:txBody>
      </p:sp>
      <p:sp>
        <p:nvSpPr>
          <p:cNvPr id="9" name="Rectangle 8"/>
          <p:cNvSpPr/>
          <p:nvPr/>
        </p:nvSpPr>
        <p:spPr>
          <a:xfrm>
            <a:off x="5317228" y="2733402"/>
            <a:ext cx="609282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0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/>
            </a:r>
            <a:br>
              <a:rPr lang="en-US" sz="3000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</a:b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Could you tell me</a:t>
            </a:r>
            <a:endParaRPr lang="vi-VN" sz="30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94164" y="3171376"/>
            <a:ext cx="17023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long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196549" y="3198836"/>
            <a:ext cx="8471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34372" y="4276468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lived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34572" y="4276468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here?</a:t>
            </a:r>
            <a:endParaRPr lang="vi-V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67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1345039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The bookstacks present on most slides  make this a good choice for students, teachers, reading enthusiasts, and others in education. This presentation template contains multiple slide layouts in widescreen format (16x9) and includes a sample table and chart that you can easily  modify.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2011-11-26T00:00:00+00:00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TP102787939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694216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BBB5C329-08A6-4E5E-AEF1-A97828C87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B558C7-619B-49BE-9097-7FCBDADD4E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01D382-32B0-43EE-932C-28906AF37617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1560</TotalTime>
  <Words>572</Words>
  <Application>Microsoft Office PowerPoint</Application>
  <PresentationFormat>Custom</PresentationFormat>
  <Paragraphs>256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Calibri</vt:lpstr>
      <vt:lpstr>Century Gothic</vt:lpstr>
      <vt:lpstr>Tahoma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REVIEW :  RELATIVE CLAUSES</vt:lpstr>
      <vt:lpstr>Choose the correct relative pronoun:</vt:lpstr>
      <vt:lpstr>PowerPoint Presentation</vt:lpstr>
      <vt:lpstr>PowerPoint Presentation</vt:lpstr>
      <vt:lpstr>PowerPoint Presentation</vt:lpstr>
      <vt:lpstr>PowerPoint Presentation</vt:lpstr>
      <vt:lpstr>MODIFICATION AND WORD ORDER</vt:lpstr>
      <vt:lpstr>MODIFICATION</vt:lpstr>
      <vt:lpstr>PowerPoint Presentation</vt:lpstr>
      <vt:lpstr>2. Adverb as modifier</vt:lpstr>
      <vt:lpstr>a. Adverb modifying verb:</vt:lpstr>
      <vt:lpstr>b. Adverb modifying adjective:</vt:lpstr>
      <vt:lpstr>c. Adverb modifying adverb:</vt:lpstr>
      <vt:lpstr>Make sentences on your own using suggested vocabulary below to describe someone in class</vt:lpstr>
      <vt:lpstr>WORD ORDER</vt:lpstr>
      <vt:lpstr>1. ENOUGH  AND ADJECTIVES/ADVERBS  </vt:lpstr>
      <vt:lpstr>2. ENOUGH  AND NOUNS  </vt:lpstr>
      <vt:lpstr>PowerPoint Presentation</vt:lpstr>
      <vt:lpstr>3. INDEFINITE PRONOUNS AND ADJECTIVES   </vt:lpstr>
      <vt:lpstr>PowerPoint Presentation</vt:lpstr>
      <vt:lpstr>  We use indirect questions when we want to be more polite, and more formal.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MODIFICATION AND WORD ORDER</dc:title>
  <dc:creator>MyPC</dc:creator>
  <cp:lastModifiedBy>MyPC</cp:lastModifiedBy>
  <cp:revision>89</cp:revision>
  <dcterms:created xsi:type="dcterms:W3CDTF">2017-10-21T14:58:05Z</dcterms:created>
  <dcterms:modified xsi:type="dcterms:W3CDTF">2018-03-22T12:20:26Z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